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90599" r:id="rId1"/>
  </p:sldMasterIdLst>
  <p:notesMasterIdLst>
    <p:notesMasterId r:id="rId20"/>
  </p:notesMasterIdLst>
  <p:handoutMasterIdLst>
    <p:handoutMasterId r:id="rId21"/>
  </p:handoutMasterIdLst>
  <p:sldIdLst>
    <p:sldId id="1760" r:id="rId2"/>
    <p:sldId id="3147" r:id="rId3"/>
    <p:sldId id="1823" r:id="rId4"/>
    <p:sldId id="3148" r:id="rId5"/>
    <p:sldId id="2778" r:id="rId6"/>
    <p:sldId id="2784" r:id="rId7"/>
    <p:sldId id="2790" r:id="rId8"/>
    <p:sldId id="2788" r:id="rId9"/>
    <p:sldId id="2777" r:id="rId10"/>
    <p:sldId id="2794" r:id="rId11"/>
    <p:sldId id="2792" r:id="rId12"/>
    <p:sldId id="2793" r:id="rId13"/>
    <p:sldId id="2795" r:id="rId14"/>
    <p:sldId id="2789" r:id="rId15"/>
    <p:sldId id="2791" r:id="rId16"/>
    <p:sldId id="2156" r:id="rId17"/>
    <p:sldId id="2084" r:id="rId18"/>
    <p:sldId id="2065" r:id="rId19"/>
  </p:sldIdLst>
  <p:sldSz cx="12192000" cy="6858000"/>
  <p:notesSz cx="6877050" cy="96535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23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659">
          <p15:clr>
            <a:srgbClr val="A4A3A4"/>
          </p15:clr>
        </p15:guide>
        <p15:guide id="5" orient="horz" pos="1344">
          <p15:clr>
            <a:srgbClr val="A4A3A4"/>
          </p15:clr>
        </p15:guide>
        <p15:guide id="6" pos="7424">
          <p15:clr>
            <a:srgbClr val="A4A3A4"/>
          </p15:clr>
        </p15:guide>
        <p15:guide id="7" pos="256">
          <p15:clr>
            <a:srgbClr val="A4A3A4"/>
          </p15:clr>
        </p15:guide>
        <p15:guide id="8" pos="6016">
          <p15:clr>
            <a:srgbClr val="A4A3A4"/>
          </p15:clr>
        </p15:guide>
        <p15:guide id="9">
          <p15:clr>
            <a:srgbClr val="A4A3A4"/>
          </p15:clr>
        </p15:guide>
        <p15:guide id="10" pos="3915">
          <p15:clr>
            <a:srgbClr val="A4A3A4"/>
          </p15:clr>
        </p15:guide>
        <p15:guide id="11" pos="3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1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800080"/>
    <a:srgbClr val="31534C"/>
    <a:srgbClr val="4B0082"/>
    <a:srgbClr val="2084D9"/>
    <a:srgbClr val="1E00AA"/>
    <a:srgbClr val="B7B1A9"/>
    <a:srgbClr val="CC6600"/>
    <a:srgbClr val="004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9312" autoAdjust="0"/>
  </p:normalViewPr>
  <p:slideViewPr>
    <p:cSldViewPr>
      <p:cViewPr varScale="1">
        <p:scale>
          <a:sx n="66" d="100"/>
          <a:sy n="66" d="100"/>
        </p:scale>
        <p:origin x="1277" y="38"/>
      </p:cViewPr>
      <p:guideLst>
        <p:guide orient="horz" pos="2160"/>
        <p:guide orient="horz" pos="323"/>
        <p:guide orient="horz" pos="3888"/>
        <p:guide orient="horz" pos="659"/>
        <p:guide orient="horz" pos="1344"/>
        <p:guide pos="7424"/>
        <p:guide pos="256"/>
        <p:guide pos="6016"/>
        <p:guide/>
        <p:guide pos="3915"/>
        <p:guide pos="37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3041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207D7-60BF-46DF-9945-24D0F96FE7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9D1DF8-51D9-43AD-8027-3B8E0AC257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0FF28E-E525-42EE-857D-792E100867CA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0F292-6BE0-4EEC-9F52-42685E9F97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1AAA0-44C7-4A29-9051-B81E13952E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639735-B964-4C2F-9A63-A31AFF6ED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87DE53-29E6-46B2-9867-1A2B5B1F21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B5F8EF-6146-4B30-A7D9-1EF0B36BDE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B1BA4D-5274-4AEB-9621-80CF81EECEE2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1FC8D86-254D-49F8-8287-525A5CA905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3900"/>
            <a:ext cx="643255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01048EB-505D-484A-BA93-533B333BF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388" y="4586288"/>
            <a:ext cx="550227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4B28A-7F0D-4254-83B0-1B423DEAE8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A8B9E-16C6-4861-A311-2A1783644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C103B0-5997-49BB-8BF4-7D5DCADD8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6376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19998F93-65E0-4D37-BF08-71C1388E28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56F37044-B49E-4347-9499-E3E66E08C0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19998F93-65E0-4D37-BF08-71C1388E28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56F37044-B49E-4347-9499-E3E66E08C0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758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Aspiration = Desire (could be motivated by PC, S or NA)</a:t>
            </a:r>
          </a:p>
          <a:p>
            <a:r>
              <a:rPr lang="en-US" dirty="0"/>
              <a:t>Concern/Problem = what comes in the way of achieving our aspirations, and we want to get rid of them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815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D4F25FD-48F7-4382-AED8-A57935D2B6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BF5561C-3993-4ECA-AFF5-5EA8872C03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From </a:t>
            </a:r>
            <a:r>
              <a:rPr lang="en-IN" altLang="en-US"/>
              <a:t>26 Jan 2022 eSIP Followup Session by Arjun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4D393955-C7F5-42F7-B879-A39181D5D6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F0A4EA9-599B-4751-B408-9E17708B9D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 b="1">
                <a:solidFill>
                  <a:srgbClr val="FF0000"/>
                </a:solidFill>
              </a:rPr>
              <a:t>To escape, to run away from problems?</a:t>
            </a:r>
            <a:endParaRPr lang="en-I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B2863A1C-1D0C-4252-99CF-C66EF15F6B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3F3B064E-25FD-48A1-8EB9-30A6EBD5F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C6A3E242-A6F5-41BC-92F5-23691A0011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0AA0F91F-7602-4D6A-984B-C8E13B2B9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5F212AF1-32D7-4644-B4BE-5EBD6D3EA3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B46B0526-0440-4791-B261-F79632EEA6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2BF4BEAF-7D19-4F14-9446-91DB97D619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A219DFF2-44F6-4BF6-97D0-F12625D2B6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White">
      <p:bgPr>
        <a:solidFill>
          <a:srgbClr val="4B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666930AF-5BEB-43F0-8394-03B852100DD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32768" y="-4584192"/>
            <a:ext cx="12082462" cy="14341201"/>
          </a:xfrm>
          <a:prstGeom prst="rect">
            <a:avLst/>
          </a:prstGeom>
          <a:blipFill>
            <a:blip r:embed="rId2"/>
            <a:srcRect/>
            <a:stretch>
              <a:fillRect t="-6" b="-6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4CD21F3E-723F-4A27-92B6-76927D292C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27800"/>
            <a:ext cx="3395662" cy="369888"/>
            <a:chOff x="109537" y="6527800"/>
            <a:chExt cx="3395663" cy="369332"/>
          </a:xfrm>
        </p:grpSpPr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5FE9E0EB-B3DC-4CCC-95FF-1D912D8573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68374" y="6527800"/>
              <a:ext cx="25368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UHV Foundation (uhv.org.in)</a:t>
              </a:r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A9881044-1C76-4CB9-B156-0826F23AD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088F7CF-63B5-42F5-A059-71F1EA2DCB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5154" name="Text Placeholder 7"/>
          <p:cNvSpPr>
            <a:spLocks noGrp="1"/>
          </p:cNvSpPr>
          <p:nvPr>
            <p:ph type="subTitle" idx="1"/>
          </p:nvPr>
        </p:nvSpPr>
        <p:spPr bwMode="invGray">
          <a:xfrm>
            <a:off x="609600" y="3900488"/>
            <a:ext cx="1104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156" name="Rectangle 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2286000"/>
            <a:ext cx="11049000" cy="123110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DDE54-397C-4575-B734-00E3ED52EA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" y="50380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8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grayWhite">
      <p:bgPr>
        <a:solidFill>
          <a:srgbClr val="4B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666930AF-5BEB-43F0-8394-03B852100DD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32768" y="-4584192"/>
            <a:ext cx="12082462" cy="14341201"/>
          </a:xfrm>
          <a:prstGeom prst="rect">
            <a:avLst/>
          </a:prstGeom>
          <a:blipFill>
            <a:blip r:embed="rId2"/>
            <a:srcRect/>
            <a:stretch>
              <a:fillRect t="-6" b="-6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4CD21F3E-723F-4A27-92B6-76927D292C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27800"/>
            <a:ext cx="3395662" cy="369888"/>
            <a:chOff x="109537" y="6527800"/>
            <a:chExt cx="3395663" cy="369332"/>
          </a:xfrm>
        </p:grpSpPr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5FE9E0EB-B3DC-4CCC-95FF-1D912D8573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68374" y="6527800"/>
              <a:ext cx="25368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UHV Foundation (uhv.org.in)</a:t>
              </a:r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A9881044-1C76-4CB9-B156-0826F23AD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088F7CF-63B5-42F5-A059-71F1EA2DCB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5154" name="Text Placeholder 7"/>
          <p:cNvSpPr>
            <a:spLocks noGrp="1"/>
          </p:cNvSpPr>
          <p:nvPr>
            <p:ph type="subTitle" idx="1"/>
          </p:nvPr>
        </p:nvSpPr>
        <p:spPr bwMode="invGray">
          <a:xfrm>
            <a:off x="609600" y="3900488"/>
            <a:ext cx="1104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156" name="Rectangle 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2286000"/>
            <a:ext cx="11049000" cy="123110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DDE54-397C-4575-B734-00E3ED52EA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" y="50380"/>
            <a:ext cx="1353315" cy="1371603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2CC8FB13-768A-4313-9261-CE10935D41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49400" y="5181600"/>
            <a:ext cx="9067800" cy="66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IN" altLang="en-US" dirty="0">
                <a:solidFill>
                  <a:srgbClr val="FFFF00"/>
                </a:solidFill>
                <a:ea typeface="Calibri" panose="020F0502020204030204" pitchFamily="34" charset="0"/>
                <a:cs typeface="Mangal" panose="00000400000000000000" pitchFamily="2"/>
              </a:rPr>
              <a:t>Prepared by NC-UHV, AICTE in collaboration with UHV Foundation</a:t>
            </a:r>
          </a:p>
          <a:p>
            <a:pPr algn="ctr"/>
            <a:r>
              <a:rPr lang="en-IN" altLang="en-US" dirty="0">
                <a:solidFill>
                  <a:srgbClr val="FFFF00"/>
                </a:solidFill>
                <a:ea typeface="Calibri" panose="020F0502020204030204" pitchFamily="34" charset="0"/>
                <a:cs typeface="Chaparral Pro"/>
              </a:rPr>
              <a:t>All Rights Reserved</a:t>
            </a:r>
            <a:endParaRPr lang="en-US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609600"/>
            <a:ext cx="12192000" cy="5943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Symbol" pitchFamily="18" charset="2"/>
              <a:buChar char="·"/>
              <a:defRPr lang="en-US" sz="2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Symbol" pitchFamily="18" charset="2"/>
              <a:buChar char="&gt;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465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2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(NEW STY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B95659-C904-4F56-B12F-2A6D837BDC5E}"/>
              </a:ext>
            </a:extLst>
          </p:cNvPr>
          <p:cNvCxnSpPr/>
          <p:nvPr/>
        </p:nvCxnSpPr>
        <p:spPr>
          <a:xfrm flipV="1">
            <a:off x="6096000" y="488950"/>
            <a:ext cx="0" cy="609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609600"/>
            <a:ext cx="60071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609600"/>
            <a:ext cx="59817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60071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210300" y="76200"/>
            <a:ext cx="59817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2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6537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6320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453C024D-529B-493B-AC34-C3CC01D974E5}"/>
              </a:ext>
            </a:extLst>
          </p:cNvPr>
          <p:cNvSpPr>
            <a:spLocks noChangeAspect="1"/>
          </p:cNvSpPr>
          <p:nvPr userDrawn="1"/>
        </p:nvSpPr>
        <p:spPr>
          <a:xfrm>
            <a:off x="-17586" y="-4695099"/>
            <a:ext cx="12209585" cy="11622094"/>
          </a:xfrm>
          <a:custGeom>
            <a:avLst/>
            <a:gdLst/>
            <a:ahLst/>
            <a:cxnLst/>
            <a:rect l="l" t="t" r="r" b="b"/>
            <a:pathLst>
              <a:path w="6070600" h="5778500">
                <a:moveTo>
                  <a:pt x="0" y="0"/>
                </a:moveTo>
                <a:lnTo>
                  <a:pt x="6070600" y="0"/>
                </a:lnTo>
                <a:lnTo>
                  <a:pt x="6070600" y="5778500"/>
                </a:lnTo>
                <a:lnTo>
                  <a:pt x="0" y="5778500"/>
                </a:lnTo>
                <a:close/>
              </a:path>
            </a:pathLst>
          </a:custGeom>
          <a:blipFill>
            <a:blip r:embed="rId2"/>
            <a:stretch>
              <a:fillRect l="-34611" r="-34611"/>
            </a:stretch>
          </a:blipFill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25003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F9FA4C-BF20-4F57-B84A-95E417D8A3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43200" y="2667000"/>
            <a:ext cx="69342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IN" altLang="en-US" sz="2200" b="1" dirty="0">
                <a:solidFill>
                  <a:schemeClr val="bg1"/>
                </a:solidFill>
              </a:rPr>
              <a:t>END of UHV 2024 LAYOUTs</a:t>
            </a:r>
            <a:br>
              <a:rPr lang="en-IN" altLang="en-US" sz="2200" b="1" dirty="0">
                <a:solidFill>
                  <a:schemeClr val="bg1"/>
                </a:solidFill>
              </a:rPr>
            </a:br>
            <a:br>
              <a:rPr lang="en-IN" altLang="en-US" sz="2200" b="1" dirty="0">
                <a:solidFill>
                  <a:schemeClr val="bg1"/>
                </a:solidFill>
              </a:rPr>
            </a:br>
            <a:r>
              <a:rPr lang="en-IN" altLang="en-US" sz="2200" b="1" dirty="0">
                <a:solidFill>
                  <a:schemeClr val="bg1"/>
                </a:solidFill>
              </a:rPr>
              <a:t>Please delete all layouts BEYOND this layout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48910-1D56-467C-A01C-BB39F97284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16427"/>
            <a:ext cx="1166801" cy="1298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0DCD15-CEC0-4672-8294-FD3F7462AC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15" y="5416427"/>
            <a:ext cx="1295400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5F0471-929A-4BB4-A19E-772543E12E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5416428"/>
            <a:ext cx="1295400" cy="1295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C64C13-CF46-49B8-A4F7-1FA37403E4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036"/>
            <a:ext cx="1353315" cy="13716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A68518-6F17-4A48-A326-A13DEDDEAB3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51" y="143036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0D2B7E86-506D-4E68-9D73-97E1C5B59A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500063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27">
            <a:extLst>
              <a:ext uri="{FF2B5EF4-FFF2-40B4-BE49-F238E27FC236}">
                <a16:creationId xmlns:a16="http://schemas.microsoft.com/office/drawing/2014/main" id="{D0C4E4A3-AE14-4974-A2A7-0DF69EAAE6A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572250"/>
            <a:ext cx="12192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1080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200" dirty="0">
              <a:solidFill>
                <a:schemeClr val="tx2"/>
              </a:solidFill>
            </a:endParaRPr>
          </a:p>
        </p:txBody>
      </p:sp>
      <p:sp>
        <p:nvSpPr>
          <p:cNvPr id="1028" name="Slide Number Placeholder 5">
            <a:extLst>
              <a:ext uri="{FF2B5EF4-FFF2-40B4-BE49-F238E27FC236}">
                <a16:creationId xmlns:a16="http://schemas.microsoft.com/office/drawing/2014/main" id="{33BFC403-55F2-4C1B-9D0D-0F5C432BE476}"/>
              </a:ext>
            </a:extLst>
          </p:cNvPr>
          <p:cNvSpPr txBox="1">
            <a:spLocks/>
          </p:cNvSpPr>
          <p:nvPr/>
        </p:nvSpPr>
        <p:spPr bwMode="auto">
          <a:xfrm>
            <a:off x="11620500" y="6572250"/>
            <a:ext cx="571500" cy="293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181E06B-FA7B-492C-A902-5F4499CBD692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grpSp>
        <p:nvGrpSpPr>
          <p:cNvPr id="1029" name="Group 6">
            <a:extLst>
              <a:ext uri="{FF2B5EF4-FFF2-40B4-BE49-F238E27FC236}">
                <a16:creationId xmlns:a16="http://schemas.microsoft.com/office/drawing/2014/main" id="{D83714BB-FBE7-4BC4-87FE-25D3BEBBF7B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64312"/>
            <a:ext cx="2786062" cy="369887"/>
            <a:chOff x="109537" y="6564867"/>
            <a:chExt cx="2786064" cy="369332"/>
          </a:xfrm>
        </p:grpSpPr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1874AE38-7905-4E8A-A501-2955970977F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4400" y="6564867"/>
              <a:ext cx="19812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100" dirty="0"/>
                <a:t>UHV Foundation (uhv.org.in)</a:t>
              </a:r>
            </a:p>
          </p:txBody>
        </p:sp>
        <p:pic>
          <p:nvPicPr>
            <p:cNvPr id="1031" name="Picture 9">
              <a:extLst>
                <a:ext uri="{FF2B5EF4-FFF2-40B4-BE49-F238E27FC236}">
                  <a16:creationId xmlns:a16="http://schemas.microsoft.com/office/drawing/2014/main" id="{48073802-837E-4F8E-9757-18554706D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4">
              <a:extLst>
                <a:ext uri="{FF2B5EF4-FFF2-40B4-BE49-F238E27FC236}">
                  <a16:creationId xmlns:a16="http://schemas.microsoft.com/office/drawing/2014/main" id="{ADE328A2-42AD-436E-BBA8-B1E0A7ADA30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32" r:id="rId1"/>
    <p:sldLayoutId id="2147490837" r:id="rId2"/>
    <p:sldLayoutId id="2147490830" r:id="rId3"/>
    <p:sldLayoutId id="2147490829" r:id="rId4"/>
    <p:sldLayoutId id="2147490834" r:id="rId5"/>
    <p:sldLayoutId id="2147490833" r:id="rId6"/>
    <p:sldLayoutId id="2147490836" r:id="rId7"/>
    <p:sldLayoutId id="2147490835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00113" indent="-212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46175" indent="-2444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EDCCECA-1F2B-4CE2-AB23-2EABE36F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900488"/>
            <a:ext cx="11049000" cy="1034129"/>
          </a:xfrm>
        </p:spPr>
        <p:txBody>
          <a:bodyPr/>
          <a:lstStyle/>
          <a:p>
            <a:pPr algn="ctr"/>
            <a:r>
              <a:rPr lang="en-US" dirty="0"/>
              <a:t>Planning for a fulfilling life by relating </a:t>
            </a:r>
          </a:p>
          <a:p>
            <a:pPr algn="ctr"/>
            <a:r>
              <a:rPr lang="en-US" dirty="0"/>
              <a:t>academic success, career… expectations of family, peers…</a:t>
            </a:r>
          </a:p>
          <a:p>
            <a:pPr algn="ctr"/>
            <a:r>
              <a:rPr lang="en-US" dirty="0"/>
              <a:t> to our basic aspiration…</a:t>
            </a:r>
          </a:p>
        </p:txBody>
      </p:sp>
      <p:sp>
        <p:nvSpPr>
          <p:cNvPr id="8194" name="Title 10">
            <a:extLst>
              <a:ext uri="{FF2B5EF4-FFF2-40B4-BE49-F238E27FC236}">
                <a16:creationId xmlns:a16="http://schemas.microsoft.com/office/drawing/2014/main" id="{40CC2D4F-83DE-4939-8AD4-5A1A86F9140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57200" indent="-457200"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UHV-I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Session 2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Exploring our Aspirations and Concerns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34A63F2A-3B5A-4FE7-B542-284B212A9A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/>
              <a:t>Understanding Steps, Ways to fulfil Basic Aspiration</a:t>
            </a:r>
            <a:endParaRPr lang="en-IN" altLang="en-US"/>
          </a:p>
        </p:txBody>
      </p:sp>
      <p:sp>
        <p:nvSpPr>
          <p:cNvPr id="19459" name="Text Placeholder 2">
            <a:extLst>
              <a:ext uri="{FF2B5EF4-FFF2-40B4-BE49-F238E27FC236}">
                <a16:creationId xmlns:a16="http://schemas.microsoft.com/office/drawing/2014/main" id="{31463050-CA0F-477E-8E31-0E7B79E0544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4FB3E7B4-58EE-4D4F-9E4F-E823454A7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1114425"/>
            <a:ext cx="1795462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to Become?</a:t>
            </a:r>
          </a:p>
          <a:p>
            <a:pPr algn="ctr"/>
            <a:r>
              <a:rPr lang="en-IN" altLang="en-US" b="1"/>
              <a:t>(2)</a:t>
            </a:r>
          </a:p>
          <a:p>
            <a:pPr algn="ctr"/>
            <a:endParaRPr lang="en-IN" altLang="en-US" b="1"/>
          </a:p>
          <a:p>
            <a:pPr algn="ctr"/>
            <a:r>
              <a:rPr lang="en-IN" altLang="en-US"/>
              <a:t>an engineer</a:t>
            </a:r>
          </a:p>
          <a:p>
            <a:pPr algn="ctr"/>
            <a:r>
              <a:rPr lang="en-IN" altLang="en-US"/>
              <a:t>a doctor</a:t>
            </a:r>
          </a:p>
          <a:p>
            <a:pPr algn="ctr"/>
            <a:r>
              <a:rPr lang="en-IN" altLang="en-US"/>
              <a:t>a farmer</a:t>
            </a:r>
          </a:p>
          <a:p>
            <a:pPr algn="ctr"/>
            <a:r>
              <a:rPr lang="en-IN" altLang="en-US"/>
              <a:t>an artist</a:t>
            </a:r>
          </a:p>
          <a:p>
            <a:pPr algn="ctr"/>
            <a:r>
              <a:rPr lang="en-IN" altLang="en-US"/>
              <a:t>a teacher…</a:t>
            </a:r>
          </a:p>
        </p:txBody>
      </p:sp>
      <p:sp>
        <p:nvSpPr>
          <p:cNvPr id="19461" name="TextBox 5">
            <a:extLst>
              <a:ext uri="{FF2B5EF4-FFF2-40B4-BE49-F238E27FC236}">
                <a16:creationId xmlns:a16="http://schemas.microsoft.com/office/drawing/2014/main" id="{D34D20F9-B3CE-42E7-82F7-5A7F7CF88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8" y="1144588"/>
            <a:ext cx="27860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to Get/Do? </a:t>
            </a:r>
          </a:p>
          <a:p>
            <a:pPr algn="ctr"/>
            <a:r>
              <a:rPr lang="en-IN" altLang="en-US" b="1"/>
              <a:t>(3)</a:t>
            </a:r>
          </a:p>
          <a:p>
            <a:pPr algn="ctr"/>
            <a:endParaRPr lang="en-IN" altLang="en-US" b="1"/>
          </a:p>
          <a:p>
            <a:pPr algn="ctr"/>
            <a:r>
              <a:rPr lang="en-US" altLang="en-US"/>
              <a:t>Get Money</a:t>
            </a:r>
          </a:p>
          <a:p>
            <a:pPr algn="ctr"/>
            <a:r>
              <a:rPr lang="en-US" altLang="en-US"/>
              <a:t>Earn Name, Fame </a:t>
            </a:r>
          </a:p>
          <a:p>
            <a:pPr algn="ctr"/>
            <a:r>
              <a:rPr lang="en-US" altLang="en-US"/>
              <a:t>Do Research, Innovation</a:t>
            </a:r>
          </a:p>
          <a:p>
            <a:pPr algn="ctr"/>
            <a:r>
              <a:rPr lang="en-US" altLang="en-US"/>
              <a:t>Take care of parents</a:t>
            </a:r>
          </a:p>
          <a:p>
            <a:pPr algn="ctr"/>
            <a:r>
              <a:rPr lang="en-US" altLang="en-US"/>
              <a:t>Make family/nation proud</a:t>
            </a:r>
          </a:p>
          <a:p>
            <a:pPr algn="ctr"/>
            <a:r>
              <a:rPr lang="en-US" altLang="en-US"/>
              <a:t>Get Power in society</a:t>
            </a:r>
          </a:p>
          <a:p>
            <a:pPr algn="ctr"/>
            <a:r>
              <a:rPr lang="en-US" altLang="en-US"/>
              <a:t>Earn Respect…</a:t>
            </a:r>
          </a:p>
        </p:txBody>
      </p:sp>
      <p:sp>
        <p:nvSpPr>
          <p:cNvPr id="19462" name="TextBox 7">
            <a:extLst>
              <a:ext uri="{FF2B5EF4-FFF2-40B4-BE49-F238E27FC236}">
                <a16:creationId xmlns:a16="http://schemas.microsoft.com/office/drawing/2014/main" id="{34C90E07-225D-4D37-A58F-C6EDD8440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1108075"/>
            <a:ext cx="25146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to Be</a:t>
            </a:r>
            <a:r>
              <a:rPr lang="en-IN" altLang="en-US" sz="2200"/>
              <a:t>?</a:t>
            </a:r>
          </a:p>
          <a:p>
            <a:pPr algn="ctr"/>
            <a:r>
              <a:rPr lang="en-IN" altLang="en-US" b="1"/>
              <a:t>(4)</a:t>
            </a:r>
          </a:p>
          <a:p>
            <a:pPr algn="ctr"/>
            <a:br>
              <a:rPr lang="en-IN" altLang="en-US" b="1"/>
            </a:br>
            <a:r>
              <a:rPr lang="en-IN" altLang="en-US" b="1"/>
              <a:t>To be happy and prosperous</a:t>
            </a:r>
          </a:p>
          <a:p>
            <a:pPr algn="ctr"/>
            <a:endParaRPr lang="en-IN" altLang="en-US"/>
          </a:p>
          <a:p>
            <a:pPr algn="ctr"/>
            <a:r>
              <a:rPr lang="en-IN" altLang="en-US" b="1"/>
              <a:t>In continuity!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616C18-4B1E-4B44-91D2-FF4DF1751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4077748"/>
            <a:ext cx="2362200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dirty="0"/>
              <a:t>Basic Aspiration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5C5658-A458-4574-8753-6606DD91C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270" y="4077192"/>
            <a:ext cx="6415803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dirty="0"/>
              <a:t>These may be steps, ways to </a:t>
            </a:r>
            <a:r>
              <a:rPr lang="en-US" altLang="en-US" dirty="0" err="1"/>
              <a:t>filfill</a:t>
            </a:r>
            <a:r>
              <a:rPr lang="en-US" altLang="en-US" dirty="0"/>
              <a:t> basic aspiration</a:t>
            </a:r>
          </a:p>
        </p:txBody>
      </p:sp>
      <p:sp>
        <p:nvSpPr>
          <p:cNvPr id="19" name="Rounded Rectangle 1">
            <a:extLst>
              <a:ext uri="{FF2B5EF4-FFF2-40B4-BE49-F238E27FC236}">
                <a16:creationId xmlns:a16="http://schemas.microsoft.com/office/drawing/2014/main" id="{3403EC4D-5F69-440A-B741-A9E6FEF1BBCE}"/>
              </a:ext>
            </a:extLst>
          </p:cNvPr>
          <p:cNvSpPr/>
          <p:nvPr/>
        </p:nvSpPr>
        <p:spPr>
          <a:xfrm>
            <a:off x="33338" y="1114425"/>
            <a:ext cx="8270875" cy="3463925"/>
          </a:xfrm>
          <a:prstGeom prst="roundRect">
            <a:avLst/>
          </a:prstGeom>
          <a:noFill/>
          <a:ln>
            <a:solidFill>
              <a:srgbClr val="1E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F78669F2-472F-4B71-A7EC-2763BA5A7394}"/>
              </a:ext>
            </a:extLst>
          </p:cNvPr>
          <p:cNvSpPr/>
          <p:nvPr/>
        </p:nvSpPr>
        <p:spPr>
          <a:xfrm>
            <a:off x="9372600" y="1116013"/>
            <a:ext cx="2786063" cy="3462337"/>
          </a:xfrm>
          <a:prstGeom prst="roundRect">
            <a:avLst/>
          </a:prstGeom>
          <a:noFill/>
          <a:ln>
            <a:solidFill>
              <a:srgbClr val="1E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9471" name="Picture 4">
            <a:extLst>
              <a:ext uri="{FF2B5EF4-FFF2-40B4-BE49-F238E27FC236}">
                <a16:creationId xmlns:a16="http://schemas.microsoft.com/office/drawing/2014/main" id="{57694ED0-E6C7-45D3-AEC9-6936A9D7D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1141075" y="5494338"/>
            <a:ext cx="1050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TextBox 28">
            <a:extLst>
              <a:ext uri="{FF2B5EF4-FFF2-40B4-BE49-F238E27FC236}">
                <a16:creationId xmlns:a16="http://schemas.microsoft.com/office/drawing/2014/main" id="{54E7CD76-3718-4012-A21B-73D4DFD59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" y="1123950"/>
            <a:ext cx="22891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t" hangingPunct="1"/>
            <a:r>
              <a:rPr lang="en-IN" altLang="en-US" sz="2200" b="1" dirty="0"/>
              <a:t>Present Effort</a:t>
            </a:r>
          </a:p>
          <a:p>
            <a:pPr algn="ctr" eaLnBrk="1" fontAlgn="t" hangingPunct="1"/>
            <a:r>
              <a:rPr lang="en-IN" altLang="en-US" b="1" dirty="0"/>
              <a:t>(1)</a:t>
            </a:r>
          </a:p>
          <a:p>
            <a:pPr algn="ctr" eaLnBrk="1" fontAlgn="t" hangingPunct="1"/>
            <a:endParaRPr lang="en-IN" altLang="en-US" b="1" dirty="0"/>
          </a:p>
          <a:p>
            <a:pPr algn="ctr" eaLnBrk="1" fontAlgn="t" hangingPunct="1"/>
            <a:r>
              <a:rPr lang="en-IN" altLang="en-US" dirty="0"/>
              <a:t>Studying</a:t>
            </a:r>
          </a:p>
          <a:p>
            <a:pPr algn="ctr" eaLnBrk="1" fontAlgn="t" hangingPunct="1"/>
            <a:r>
              <a:rPr lang="en-IN" altLang="en-US" dirty="0"/>
              <a:t>Doing Internship</a:t>
            </a:r>
          </a:p>
          <a:p>
            <a:pPr algn="ctr" eaLnBrk="1" fontAlgn="t" hangingPunct="1"/>
            <a:r>
              <a:rPr lang="en-IN" altLang="en-US" dirty="0"/>
              <a:t>Attending Coaching</a:t>
            </a:r>
          </a:p>
          <a:p>
            <a:pPr algn="ctr" eaLnBrk="1" fontAlgn="t" hangingPunct="1"/>
            <a:r>
              <a:rPr lang="en-IN" altLang="en-US" dirty="0"/>
              <a:t>Doing </a:t>
            </a:r>
            <a:r>
              <a:rPr lang="en-IN" altLang="en-US" dirty="0" err="1"/>
              <a:t>Articleship</a:t>
            </a:r>
            <a:endParaRPr lang="en-IN" altLang="en-US" dirty="0"/>
          </a:p>
          <a:p>
            <a:pPr algn="ctr" eaLnBrk="1" fontAlgn="t" hangingPunct="1"/>
            <a:r>
              <a:rPr lang="en-IN" altLang="en-US" dirty="0"/>
              <a:t>Doing MBA</a:t>
            </a:r>
          </a:p>
          <a:p>
            <a:pPr algn="ctr" eaLnBrk="1" fontAlgn="t" hangingPunct="1"/>
            <a:r>
              <a:rPr lang="en-IN" altLang="en-US" dirty="0"/>
              <a:t>Researching</a:t>
            </a:r>
          </a:p>
          <a:p>
            <a:pPr algn="ctr" eaLnBrk="1" fontAlgn="t" hangingPunct="1"/>
            <a:r>
              <a:rPr lang="en-IN" altLang="en-US" dirty="0"/>
              <a:t>Painting…</a:t>
            </a:r>
          </a:p>
        </p:txBody>
      </p:sp>
      <p:grpSp>
        <p:nvGrpSpPr>
          <p:cNvPr id="19473" name="Group 1">
            <a:extLst>
              <a:ext uri="{FF2B5EF4-FFF2-40B4-BE49-F238E27FC236}">
                <a16:creationId xmlns:a16="http://schemas.microsoft.com/office/drawing/2014/main" id="{62B1CD00-03FF-4411-8573-B5F3D0B7E689}"/>
              </a:ext>
            </a:extLst>
          </p:cNvPr>
          <p:cNvGrpSpPr>
            <a:grpSpLocks/>
          </p:cNvGrpSpPr>
          <p:nvPr/>
        </p:nvGrpSpPr>
        <p:grpSpPr bwMode="auto">
          <a:xfrm>
            <a:off x="2009775" y="1179513"/>
            <a:ext cx="822325" cy="877887"/>
            <a:chOff x="2009776" y="956686"/>
            <a:chExt cx="822325" cy="877887"/>
          </a:xfrm>
        </p:grpSpPr>
        <p:sp>
          <p:nvSpPr>
            <p:cNvPr id="19487" name="TextBox 30">
              <a:extLst>
                <a:ext uri="{FF2B5EF4-FFF2-40B4-BE49-F238E27FC236}">
                  <a16:creationId xmlns:a16="http://schemas.microsoft.com/office/drawing/2014/main" id="{8FA09887-7FE4-4E39-9FD5-CCB010F23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9776" y="1464686"/>
              <a:ext cx="822325" cy="3698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IN" altLang="en-US">
                  <a:solidFill>
                    <a:schemeClr val="bg1"/>
                  </a:solidFill>
                </a:rPr>
                <a:t>Why?</a:t>
              </a:r>
            </a:p>
          </p:txBody>
        </p:sp>
        <p:sp>
          <p:nvSpPr>
            <p:cNvPr id="26" name="Right Arrow 10">
              <a:extLst>
                <a:ext uri="{FF2B5EF4-FFF2-40B4-BE49-F238E27FC236}">
                  <a16:creationId xmlns:a16="http://schemas.microsoft.com/office/drawing/2014/main" id="{97E3B75A-8844-4BBA-A67B-23FA281B050A}"/>
                </a:ext>
              </a:extLst>
            </p:cNvPr>
            <p:cNvSpPr/>
            <p:nvPr/>
          </p:nvSpPr>
          <p:spPr>
            <a:xfrm>
              <a:off x="2282826" y="956686"/>
              <a:ext cx="274638" cy="322262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  <p:grpSp>
        <p:nvGrpSpPr>
          <p:cNvPr id="19474" name="Group 28">
            <a:extLst>
              <a:ext uri="{FF2B5EF4-FFF2-40B4-BE49-F238E27FC236}">
                <a16:creationId xmlns:a16="http://schemas.microsoft.com/office/drawing/2014/main" id="{729A8EA3-DCE0-4FD6-95BC-13D861FE5A2C}"/>
              </a:ext>
            </a:extLst>
          </p:cNvPr>
          <p:cNvGrpSpPr>
            <a:grpSpLocks/>
          </p:cNvGrpSpPr>
          <p:nvPr/>
        </p:nvGrpSpPr>
        <p:grpSpPr bwMode="auto">
          <a:xfrm>
            <a:off x="4986338" y="1179513"/>
            <a:ext cx="822325" cy="877887"/>
            <a:chOff x="2009776" y="956686"/>
            <a:chExt cx="822325" cy="877887"/>
          </a:xfrm>
        </p:grpSpPr>
        <p:sp>
          <p:nvSpPr>
            <p:cNvPr id="19485" name="TextBox 29">
              <a:extLst>
                <a:ext uri="{FF2B5EF4-FFF2-40B4-BE49-F238E27FC236}">
                  <a16:creationId xmlns:a16="http://schemas.microsoft.com/office/drawing/2014/main" id="{598503B4-5144-418B-AA78-AD218089B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9776" y="1464686"/>
              <a:ext cx="822325" cy="3698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IN" altLang="en-US">
                  <a:solidFill>
                    <a:schemeClr val="bg1"/>
                  </a:solidFill>
                </a:rPr>
                <a:t>Why?</a:t>
              </a:r>
            </a:p>
          </p:txBody>
        </p:sp>
        <p:sp>
          <p:nvSpPr>
            <p:cNvPr id="32" name="Right Arrow 10">
              <a:extLst>
                <a:ext uri="{FF2B5EF4-FFF2-40B4-BE49-F238E27FC236}">
                  <a16:creationId xmlns:a16="http://schemas.microsoft.com/office/drawing/2014/main" id="{132AFFE5-773C-4D58-90BF-4DDE337E63B9}"/>
                </a:ext>
              </a:extLst>
            </p:cNvPr>
            <p:cNvSpPr/>
            <p:nvPr/>
          </p:nvSpPr>
          <p:spPr>
            <a:xfrm>
              <a:off x="2282826" y="956686"/>
              <a:ext cx="274637" cy="322262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  <p:grpSp>
        <p:nvGrpSpPr>
          <p:cNvPr id="19475" name="Group 33">
            <a:extLst>
              <a:ext uri="{FF2B5EF4-FFF2-40B4-BE49-F238E27FC236}">
                <a16:creationId xmlns:a16="http://schemas.microsoft.com/office/drawing/2014/main" id="{EFFDD3B9-2EF7-4D42-97E6-620CE6486205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1179513"/>
            <a:ext cx="822325" cy="877887"/>
            <a:chOff x="2009776" y="956686"/>
            <a:chExt cx="822325" cy="877887"/>
          </a:xfrm>
        </p:grpSpPr>
        <p:sp>
          <p:nvSpPr>
            <p:cNvPr id="19483" name="TextBox 34">
              <a:extLst>
                <a:ext uri="{FF2B5EF4-FFF2-40B4-BE49-F238E27FC236}">
                  <a16:creationId xmlns:a16="http://schemas.microsoft.com/office/drawing/2014/main" id="{4906B177-544C-4577-B825-4E57A9C01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9776" y="1464686"/>
              <a:ext cx="822325" cy="3698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IN" altLang="en-US">
                  <a:solidFill>
                    <a:schemeClr val="bg1"/>
                  </a:solidFill>
                </a:rPr>
                <a:t>Why?</a:t>
              </a:r>
            </a:p>
          </p:txBody>
        </p:sp>
        <p:sp>
          <p:nvSpPr>
            <p:cNvPr id="36" name="Right Arrow 10">
              <a:extLst>
                <a:ext uri="{FF2B5EF4-FFF2-40B4-BE49-F238E27FC236}">
                  <a16:creationId xmlns:a16="http://schemas.microsoft.com/office/drawing/2014/main" id="{A5F1B9FD-94EB-44BD-B82D-F467682D1260}"/>
                </a:ext>
              </a:extLst>
            </p:cNvPr>
            <p:cNvSpPr/>
            <p:nvPr/>
          </p:nvSpPr>
          <p:spPr>
            <a:xfrm>
              <a:off x="2282826" y="956686"/>
              <a:ext cx="274637" cy="322262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EA9C2B4-2105-4667-BF8F-BB8582D73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867275"/>
            <a:ext cx="11209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endParaRPr lang="en-IN" altLang="en-US" b="1">
              <a:solidFill>
                <a:srgbClr val="FF0000"/>
              </a:solidFill>
            </a:endParaRPr>
          </a:p>
          <a:p>
            <a:pPr algn="ctr">
              <a:buFont typeface="Symbol" panose="05050102010706020507" pitchFamily="18" charset="2"/>
              <a:buNone/>
            </a:pPr>
            <a:r>
              <a:rPr lang="en-IN" altLang="en-US" b="1">
                <a:solidFill>
                  <a:srgbClr val="FF0000"/>
                </a:solidFill>
              </a:rPr>
              <a:t>Can you see that becoming something, doing something, getting something etc. </a:t>
            </a:r>
          </a:p>
          <a:p>
            <a:pPr algn="ctr">
              <a:buFont typeface="Symbol" panose="05050102010706020507" pitchFamily="18" charset="2"/>
              <a:buNone/>
            </a:pPr>
            <a:r>
              <a:rPr lang="en-IN" altLang="en-US" b="1">
                <a:solidFill>
                  <a:srgbClr val="FF0000"/>
                </a:solidFill>
              </a:rPr>
              <a:t>may be just the steps to achieve your basic aspiration?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B3AFC1A-EF19-4301-80B4-5E2751A64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553" y="6031468"/>
            <a:ext cx="9247083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Would you like to make sure that the steps definitely add up to fulfil your basic aspiration?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F5A494-E031-431E-BFB9-82DC497A1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222" y="4800866"/>
            <a:ext cx="3749744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Then, what are these other things?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90AA9B2F-556C-4914-9C82-3BA1864F5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/>
              <a:t>How Would you Plan Your Life to Fulfil Your Basic Aspiration?</a:t>
            </a:r>
            <a:endParaRPr lang="en-IN" altLang="en-US"/>
          </a:p>
        </p:txBody>
      </p:sp>
      <p:sp>
        <p:nvSpPr>
          <p:cNvPr id="21507" name="TextBox 4">
            <a:extLst>
              <a:ext uri="{FF2B5EF4-FFF2-40B4-BE49-F238E27FC236}">
                <a16:creationId xmlns:a16="http://schemas.microsoft.com/office/drawing/2014/main" id="{FD6D1D76-11FE-4D46-8998-D2A26F1EC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1114425"/>
            <a:ext cx="17954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to Become</a:t>
            </a:r>
          </a:p>
          <a:p>
            <a:pPr algn="ctr"/>
            <a:r>
              <a:rPr lang="en-IN" altLang="en-US" b="1"/>
              <a:t>(2)</a:t>
            </a:r>
          </a:p>
        </p:txBody>
      </p:sp>
      <p:sp>
        <p:nvSpPr>
          <p:cNvPr id="21508" name="TextBox 5">
            <a:extLst>
              <a:ext uri="{FF2B5EF4-FFF2-40B4-BE49-F238E27FC236}">
                <a16:creationId xmlns:a16="http://schemas.microsoft.com/office/drawing/2014/main" id="{88C2B2AB-22D0-40E5-B3EE-26E4568B4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8" y="1144588"/>
            <a:ext cx="2786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to Get/Do </a:t>
            </a:r>
          </a:p>
          <a:p>
            <a:pPr algn="ctr"/>
            <a:r>
              <a:rPr lang="en-IN" altLang="en-US" b="1"/>
              <a:t>(3)</a:t>
            </a:r>
          </a:p>
        </p:txBody>
      </p:sp>
      <p:sp>
        <p:nvSpPr>
          <p:cNvPr id="21509" name="TextBox 7">
            <a:extLst>
              <a:ext uri="{FF2B5EF4-FFF2-40B4-BE49-F238E27FC236}">
                <a16:creationId xmlns:a16="http://schemas.microsoft.com/office/drawing/2014/main" id="{A3133A8C-ECCA-4097-A127-61651F01D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1108075"/>
            <a:ext cx="2514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to Be</a:t>
            </a:r>
            <a:endParaRPr lang="en-IN" altLang="en-US" sz="2200"/>
          </a:p>
          <a:p>
            <a:pPr algn="ctr"/>
            <a:r>
              <a:rPr lang="en-IN" altLang="en-US" b="1"/>
              <a:t>(4)</a:t>
            </a:r>
            <a:br>
              <a:rPr lang="en-IN" altLang="en-US" b="1"/>
            </a:br>
            <a:r>
              <a:rPr lang="en-IN" altLang="en-US" b="1"/>
              <a:t>To be happy and prosperous</a:t>
            </a:r>
          </a:p>
          <a:p>
            <a:pPr algn="ctr"/>
            <a:endParaRPr lang="en-IN" altLang="en-US"/>
          </a:p>
          <a:p>
            <a:pPr algn="ctr"/>
            <a:r>
              <a:rPr lang="en-IN" altLang="en-US" b="1"/>
              <a:t>In continuity!</a:t>
            </a:r>
          </a:p>
        </p:txBody>
      </p:sp>
      <p:sp>
        <p:nvSpPr>
          <p:cNvPr id="19" name="Rounded Rectangle 1">
            <a:extLst>
              <a:ext uri="{FF2B5EF4-FFF2-40B4-BE49-F238E27FC236}">
                <a16:creationId xmlns:a16="http://schemas.microsoft.com/office/drawing/2014/main" id="{CBEB6705-A6FA-4A5A-8ABD-461EF02E4D54}"/>
              </a:ext>
            </a:extLst>
          </p:cNvPr>
          <p:cNvSpPr/>
          <p:nvPr/>
        </p:nvSpPr>
        <p:spPr>
          <a:xfrm>
            <a:off x="33338" y="820738"/>
            <a:ext cx="8270875" cy="2947987"/>
          </a:xfrm>
          <a:prstGeom prst="roundRect">
            <a:avLst/>
          </a:prstGeom>
          <a:noFill/>
          <a:ln>
            <a:solidFill>
              <a:srgbClr val="1E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FFA7A1F6-726E-4160-B713-6EBB077B9C02}"/>
              </a:ext>
            </a:extLst>
          </p:cNvPr>
          <p:cNvSpPr/>
          <p:nvPr/>
        </p:nvSpPr>
        <p:spPr>
          <a:xfrm>
            <a:off x="9372600" y="820738"/>
            <a:ext cx="2786063" cy="2947987"/>
          </a:xfrm>
          <a:prstGeom prst="roundRect">
            <a:avLst/>
          </a:prstGeom>
          <a:noFill/>
          <a:ln>
            <a:solidFill>
              <a:srgbClr val="1E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1512" name="Picture 4">
            <a:extLst>
              <a:ext uri="{FF2B5EF4-FFF2-40B4-BE49-F238E27FC236}">
                <a16:creationId xmlns:a16="http://schemas.microsoft.com/office/drawing/2014/main" id="{16858844-BDDE-41BA-8E37-6F03E74BF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1323638" y="5673725"/>
            <a:ext cx="8683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28">
            <a:extLst>
              <a:ext uri="{FF2B5EF4-FFF2-40B4-BE49-F238E27FC236}">
                <a16:creationId xmlns:a16="http://schemas.microsoft.com/office/drawing/2014/main" id="{263FF058-F2DE-4BD2-A016-62EE6B46A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" y="1123950"/>
            <a:ext cx="22891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t" hangingPunct="1"/>
            <a:r>
              <a:rPr lang="en-IN" altLang="en-US" sz="2200" b="1" dirty="0"/>
              <a:t>Present Effort</a:t>
            </a:r>
          </a:p>
          <a:p>
            <a:pPr algn="ctr" eaLnBrk="1" fontAlgn="t" hangingPunct="1"/>
            <a:r>
              <a:rPr lang="en-IN" altLang="en-US" b="1" dirty="0"/>
              <a:t>(1)</a:t>
            </a:r>
          </a:p>
          <a:p>
            <a:pPr algn="ctr" eaLnBrk="1" fontAlgn="t" hangingPunct="1"/>
            <a:endParaRPr lang="en-IN" altLang="en-US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29D81D7F-A62F-4D20-A242-4A125D52C96C}"/>
              </a:ext>
            </a:extLst>
          </p:cNvPr>
          <p:cNvSpPr/>
          <p:nvPr/>
        </p:nvSpPr>
        <p:spPr>
          <a:xfrm>
            <a:off x="720725" y="1717675"/>
            <a:ext cx="8270875" cy="72072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IN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with effort, steps at the base</a:t>
            </a:r>
            <a:endParaRPr lang="en-IN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538C7246-3C28-4531-B792-269BBD0748C5}"/>
              </a:ext>
            </a:extLst>
          </p:cNvPr>
          <p:cNvSpPr/>
          <p:nvPr/>
        </p:nvSpPr>
        <p:spPr>
          <a:xfrm>
            <a:off x="720725" y="3040063"/>
            <a:ext cx="8804275" cy="720725"/>
          </a:xfrm>
          <a:prstGeom prst="lef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alt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basic aspiration and plan the effort with that clarity</a:t>
            </a:r>
            <a:endParaRPr lang="en-IN" sz="2000" b="1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F558D3-9D79-41A4-972D-ED37B0176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3212068"/>
            <a:ext cx="2362200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dirty="0"/>
              <a:t>Basic Aspiration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254449-97EE-4B03-80D2-CA556A87B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43" y="6031468"/>
            <a:ext cx="4237057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How are you going about your life now?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AD4563-64A6-4354-93F2-4715B1B4E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3895" y="6031468"/>
            <a:ext cx="4262705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Is the present program working for you?</a:t>
            </a:r>
          </a:p>
        </p:txBody>
      </p:sp>
      <p:sp>
        <p:nvSpPr>
          <p:cNvPr id="21525" name="TextBox 15">
            <a:extLst>
              <a:ext uri="{FF2B5EF4-FFF2-40B4-BE49-F238E27FC236}">
                <a16:creationId xmlns:a16="http://schemas.microsoft.com/office/drawing/2014/main" id="{5EFD4D90-1D03-4406-980B-BE70557FB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" y="4062413"/>
            <a:ext cx="119713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r>
              <a:rPr lang="en-IN" altLang="en-US" sz="2000" b="1" dirty="0"/>
              <a:t>How would you like to plan your life?</a:t>
            </a:r>
          </a:p>
          <a:p>
            <a:pPr>
              <a:buFont typeface="Symbol" panose="05050102010706020507" pitchFamily="18" charset="2"/>
              <a:buNone/>
            </a:pPr>
            <a:endParaRPr lang="en-IN" altLang="en-US" sz="2000" dirty="0"/>
          </a:p>
          <a:p>
            <a:pPr>
              <a:buFont typeface="Symbol" panose="05050102010706020507" pitchFamily="18" charset="2"/>
              <a:buNone/>
            </a:pPr>
            <a:r>
              <a:rPr lang="en-IN" altLang="en-US" sz="2000" dirty="0"/>
              <a:t>1-2-3-4: Plan the steps without being clear about your basic aspiration?</a:t>
            </a:r>
          </a:p>
          <a:p>
            <a:pPr>
              <a:buFont typeface="Symbol" panose="05050102010706020507" pitchFamily="18" charset="2"/>
              <a:buNone/>
            </a:pPr>
            <a:r>
              <a:rPr lang="en-IN" altLang="en-US" sz="2000" dirty="0"/>
              <a:t>	or</a:t>
            </a:r>
          </a:p>
          <a:p>
            <a:pPr>
              <a:buFont typeface="Symbol" panose="05050102010706020507" pitchFamily="18" charset="2"/>
              <a:buNone/>
            </a:pPr>
            <a:r>
              <a:rPr lang="en-IN" altLang="en-US" sz="2000" dirty="0"/>
              <a:t>4-3-2-1: Develop clarity of your basic aspiration (4) and then work out the steps?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E1E1BF-BAA6-4A9E-B53C-2821C545C33A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820738"/>
            <a:ext cx="325438" cy="728662"/>
            <a:chOff x="1778000" y="0"/>
            <a:chExt cx="325438" cy="728663"/>
          </a:xfrm>
        </p:grpSpPr>
        <p:sp>
          <p:nvSpPr>
            <p:cNvPr id="17" name="Right Arrow 10">
              <a:extLst>
                <a:ext uri="{FF2B5EF4-FFF2-40B4-BE49-F238E27FC236}">
                  <a16:creationId xmlns:a16="http://schemas.microsoft.com/office/drawing/2014/main" id="{1F2CA734-C4DA-47CD-BA0A-5DF8651AE5E3}"/>
                </a:ext>
              </a:extLst>
            </p:cNvPr>
            <p:cNvSpPr/>
            <p:nvPr/>
          </p:nvSpPr>
          <p:spPr>
            <a:xfrm>
              <a:off x="1814513" y="396876"/>
              <a:ext cx="274637" cy="331787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1537" name="TextBox 3">
              <a:extLst>
                <a:ext uri="{FF2B5EF4-FFF2-40B4-BE49-F238E27FC236}">
                  <a16:creationId xmlns:a16="http://schemas.microsoft.com/office/drawing/2014/main" id="{B071B3AF-C8D2-4197-944B-F8E4ED6B98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000" y="0"/>
              <a:ext cx="3254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IN" altLang="en-US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B8E029-9AC6-41D7-BC11-DA4BA397B0E7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820738"/>
            <a:ext cx="466725" cy="728662"/>
            <a:chOff x="1778000" y="0"/>
            <a:chExt cx="466795" cy="728663"/>
          </a:xfrm>
        </p:grpSpPr>
        <p:sp>
          <p:nvSpPr>
            <p:cNvPr id="21" name="Right Arrow 10">
              <a:extLst>
                <a:ext uri="{FF2B5EF4-FFF2-40B4-BE49-F238E27FC236}">
                  <a16:creationId xmlns:a16="http://schemas.microsoft.com/office/drawing/2014/main" id="{515D5C41-C228-446A-8994-5F6323ED703E}"/>
                </a:ext>
              </a:extLst>
            </p:cNvPr>
            <p:cNvSpPr/>
            <p:nvPr/>
          </p:nvSpPr>
          <p:spPr>
            <a:xfrm>
              <a:off x="1874853" y="396876"/>
              <a:ext cx="273091" cy="331787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1535" name="TextBox 3">
              <a:extLst>
                <a:ext uri="{FF2B5EF4-FFF2-40B4-BE49-F238E27FC236}">
                  <a16:creationId xmlns:a16="http://schemas.microsoft.com/office/drawing/2014/main" id="{2484B30D-540E-4C30-A628-6E3B29081E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000" y="0"/>
              <a:ext cx="466795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IN" altLang="en-US" b="1">
                  <a:solidFill>
                    <a:srgbClr val="FF0000"/>
                  </a:solidFill>
                </a:rPr>
                <a:t>??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ACE92DA-39CB-444B-8AD4-A3708500483C}"/>
              </a:ext>
            </a:extLst>
          </p:cNvPr>
          <p:cNvGrpSpPr>
            <a:grpSpLocks/>
          </p:cNvGrpSpPr>
          <p:nvPr/>
        </p:nvGrpSpPr>
        <p:grpSpPr bwMode="auto">
          <a:xfrm>
            <a:off x="8610600" y="820738"/>
            <a:ext cx="608013" cy="728662"/>
            <a:chOff x="1695450" y="0"/>
            <a:chExt cx="607859" cy="728663"/>
          </a:xfrm>
        </p:grpSpPr>
        <p:sp>
          <p:nvSpPr>
            <p:cNvPr id="32" name="Right Arrow 10">
              <a:extLst>
                <a:ext uri="{FF2B5EF4-FFF2-40B4-BE49-F238E27FC236}">
                  <a16:creationId xmlns:a16="http://schemas.microsoft.com/office/drawing/2014/main" id="{B548F366-97A8-43FF-97AD-97D876F25E61}"/>
                </a:ext>
              </a:extLst>
            </p:cNvPr>
            <p:cNvSpPr/>
            <p:nvPr/>
          </p:nvSpPr>
          <p:spPr>
            <a:xfrm>
              <a:off x="1862096" y="396876"/>
              <a:ext cx="274567" cy="331787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1533" name="TextBox 3">
              <a:extLst>
                <a:ext uri="{FF2B5EF4-FFF2-40B4-BE49-F238E27FC236}">
                  <a16:creationId xmlns:a16="http://schemas.microsoft.com/office/drawing/2014/main" id="{8E1CD35B-35CA-4E22-A40E-1C674D549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5450" y="0"/>
              <a:ext cx="607859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IN" altLang="en-US" b="1">
                  <a:solidFill>
                    <a:srgbClr val="FF0000"/>
                  </a:solidFill>
                </a:rPr>
                <a:t>???</a:t>
              </a:r>
            </a:p>
          </p:txBody>
        </p:sp>
      </p:grpSp>
      <p:sp>
        <p:nvSpPr>
          <p:cNvPr id="36" name="Right Arrow 20">
            <a:extLst>
              <a:ext uri="{FF2B5EF4-FFF2-40B4-BE49-F238E27FC236}">
                <a16:creationId xmlns:a16="http://schemas.microsoft.com/office/drawing/2014/main" id="{9FA53803-D7B6-4DEE-880E-2328FAC14B87}"/>
              </a:ext>
            </a:extLst>
          </p:cNvPr>
          <p:cNvSpPr/>
          <p:nvPr/>
        </p:nvSpPr>
        <p:spPr>
          <a:xfrm rot="10800000">
            <a:off x="8464550" y="2697163"/>
            <a:ext cx="731838" cy="32226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5050"/>
              </a:solidFill>
            </a:endParaRPr>
          </a:p>
        </p:txBody>
      </p:sp>
      <p:sp>
        <p:nvSpPr>
          <p:cNvPr id="37" name="Right Arrow 20">
            <a:extLst>
              <a:ext uri="{FF2B5EF4-FFF2-40B4-BE49-F238E27FC236}">
                <a16:creationId xmlns:a16="http://schemas.microsoft.com/office/drawing/2014/main" id="{45EF134B-3669-4678-A661-E3A0C4CC1E1D}"/>
              </a:ext>
            </a:extLst>
          </p:cNvPr>
          <p:cNvSpPr/>
          <p:nvPr/>
        </p:nvSpPr>
        <p:spPr>
          <a:xfrm rot="10800000">
            <a:off x="5011738" y="2709863"/>
            <a:ext cx="731837" cy="32226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5050"/>
              </a:solidFill>
            </a:endParaRPr>
          </a:p>
        </p:txBody>
      </p:sp>
      <p:sp>
        <p:nvSpPr>
          <p:cNvPr id="38" name="Right Arrow 20">
            <a:extLst>
              <a:ext uri="{FF2B5EF4-FFF2-40B4-BE49-F238E27FC236}">
                <a16:creationId xmlns:a16="http://schemas.microsoft.com/office/drawing/2014/main" id="{972F6437-F9E5-4CAD-88A0-B6EE159EE22F}"/>
              </a:ext>
            </a:extLst>
          </p:cNvPr>
          <p:cNvSpPr/>
          <p:nvPr/>
        </p:nvSpPr>
        <p:spPr>
          <a:xfrm rot="10800000">
            <a:off x="1954213" y="2697163"/>
            <a:ext cx="730250" cy="32226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1BD858-50B0-4422-B7F8-24FC30A5C2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Font typeface="Symbol" pitchFamily="18" charset="2"/>
              <a:buNone/>
              <a:defRPr/>
            </a:pPr>
            <a:endParaRPr lang="en-IN" sz="3100"/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endParaRPr lang="en-IN" altLang="en-US"/>
          </a:p>
          <a:p>
            <a:pPr marL="0" indent="0">
              <a:buFont typeface="Symbol" pitchFamily="18" charset="2"/>
              <a:buNone/>
              <a:defRPr/>
            </a:pPr>
            <a:endParaRPr lang="en-IN" altLang="en-US"/>
          </a:p>
          <a:p>
            <a:pPr marL="0" indent="0">
              <a:buFont typeface="Symbol" pitchFamily="18" charset="2"/>
              <a:buNone/>
              <a:defRPr/>
            </a:pPr>
            <a:endParaRPr lang="en-IN" altLang="en-US"/>
          </a:p>
          <a:p>
            <a:pPr marL="0" indent="0">
              <a:buFont typeface="Symbol" pitchFamily="18" charset="2"/>
              <a:buNone/>
              <a:defRPr/>
            </a:pPr>
            <a:endParaRPr lang="en-IN" altLang="en-US"/>
          </a:p>
          <a:p>
            <a:pPr marL="0" indent="0">
              <a:buFont typeface="Symbol" pitchFamily="18" charset="2"/>
              <a:buNone/>
              <a:defRPr/>
            </a:pPr>
            <a:endParaRPr lang="en-IN" altLang="en-US"/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 sz="3100"/>
              <a:t>Now that we can distinguish between basic aspiration and the steps, ways to</a:t>
            </a:r>
            <a:r>
              <a:rPr lang="hi-IN" altLang="en-US" sz="3100"/>
              <a:t> fulfill</a:t>
            </a:r>
            <a:r>
              <a:rPr lang="en-IN" altLang="en-US" sz="3100"/>
              <a:t> them, find out 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 sz="3100"/>
              <a:t>what would be appropriate if your “favourite” way is closed?</a:t>
            </a:r>
          </a:p>
          <a:p>
            <a:pPr marL="0" indent="0">
              <a:buFont typeface="Symbol" pitchFamily="18" charset="2"/>
              <a:buNone/>
              <a:defRPr/>
            </a:pPr>
            <a:endParaRPr lang="hi-IN" altLang="en-US" sz="3100">
              <a:solidFill>
                <a:srgbClr val="1E00AA"/>
              </a:solidFill>
            </a:endParaRPr>
          </a:p>
          <a:p>
            <a:pPr lvl="1">
              <a:defRPr/>
            </a:pPr>
            <a:r>
              <a:rPr lang="en-IN" altLang="en-US" sz="3100" b="1">
                <a:solidFill>
                  <a:srgbClr val="FF0000"/>
                </a:solidFill>
              </a:rPr>
              <a:t>Be unhappy, depressed… try to escape from unhappiness, become inactive…?</a:t>
            </a:r>
          </a:p>
          <a:p>
            <a:pPr lvl="1">
              <a:defRPr/>
            </a:pPr>
            <a:r>
              <a:rPr lang="en-IN" altLang="en-US" sz="3100" b="1">
                <a:solidFill>
                  <a:srgbClr val="1E00AA"/>
                </a:solidFill>
              </a:rPr>
              <a:t>Find an alternate way, and make effort for it?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 altLang="en-US" sz="1700"/>
          </a:p>
          <a:p>
            <a:pPr marL="0" indent="0">
              <a:buFont typeface="Symbol" pitchFamily="18" charset="2"/>
              <a:buNone/>
              <a:defRPr/>
            </a:pPr>
            <a:endParaRPr lang="en-IN" altLang="en-US" sz="1700"/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 b="1"/>
              <a:t>Examples: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IN" altLang="en-US" sz="2200"/>
              <a:t>I wanted to go to the best institute of the country for my degree, but I was forced to take admission here. My dreams are shattered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IN" altLang="en-US" sz="2200"/>
              <a:t>I did not get the branch of my choice. My motivation to study is gone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IN" altLang="en-US" sz="2200"/>
              <a:t>I did not get the roommate I wanted. I am unhappy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</p:txBody>
      </p:sp>
      <p:sp>
        <p:nvSpPr>
          <p:cNvPr id="22531" name="Title 1">
            <a:extLst>
              <a:ext uri="{FF2B5EF4-FFF2-40B4-BE49-F238E27FC236}">
                <a16:creationId xmlns:a16="http://schemas.microsoft.com/office/drawing/2014/main" id="{1B422398-E96A-4435-820A-09A0A5389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/>
              <a:t>Only one way of Fulfilling basic aspiration? Or Multiple ways?</a:t>
            </a:r>
            <a:endParaRPr lang="en-IN" altLang="en-US"/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3BA9FBE9-AE7C-461B-991B-87EB16DF9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1506200" y="5868988"/>
            <a:ext cx="68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25">
            <a:extLst>
              <a:ext uri="{FF2B5EF4-FFF2-40B4-BE49-F238E27FC236}">
                <a16:creationId xmlns:a16="http://schemas.microsoft.com/office/drawing/2014/main" id="{D3726847-8C2A-4658-A301-8CE4CC377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615950"/>
            <a:ext cx="17954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to Become</a:t>
            </a:r>
          </a:p>
          <a:p>
            <a:pPr algn="ctr"/>
            <a:r>
              <a:rPr lang="en-IN" altLang="en-US" b="1"/>
              <a:t>(2)</a:t>
            </a:r>
          </a:p>
        </p:txBody>
      </p:sp>
      <p:sp>
        <p:nvSpPr>
          <p:cNvPr id="22534" name="TextBox 26">
            <a:extLst>
              <a:ext uri="{FF2B5EF4-FFF2-40B4-BE49-F238E27FC236}">
                <a16:creationId xmlns:a16="http://schemas.microsoft.com/office/drawing/2014/main" id="{C847AD71-85A0-4427-A2A1-26825B96D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8" y="646113"/>
            <a:ext cx="2786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to Get/Do </a:t>
            </a:r>
          </a:p>
          <a:p>
            <a:pPr algn="ctr"/>
            <a:r>
              <a:rPr lang="en-IN" altLang="en-US" b="1"/>
              <a:t>(3)</a:t>
            </a:r>
          </a:p>
        </p:txBody>
      </p:sp>
      <p:sp>
        <p:nvSpPr>
          <p:cNvPr id="22535" name="TextBox 29">
            <a:extLst>
              <a:ext uri="{FF2B5EF4-FFF2-40B4-BE49-F238E27FC236}">
                <a16:creationId xmlns:a16="http://schemas.microsoft.com/office/drawing/2014/main" id="{71787B6B-D8F4-4061-9CBC-DCDAB18A1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609600"/>
            <a:ext cx="25146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to Be</a:t>
            </a:r>
            <a:endParaRPr lang="en-IN" altLang="en-US" sz="2200"/>
          </a:p>
          <a:p>
            <a:pPr algn="ctr"/>
            <a:r>
              <a:rPr lang="en-IN" altLang="en-US" b="1"/>
              <a:t>(4)</a:t>
            </a:r>
          </a:p>
          <a:p>
            <a:pPr algn="ctr"/>
            <a:br>
              <a:rPr lang="en-IN" altLang="en-US" b="1"/>
            </a:br>
            <a:r>
              <a:rPr lang="en-IN" altLang="en-US" b="1"/>
              <a:t>To be happy and prosperous</a:t>
            </a:r>
          </a:p>
          <a:p>
            <a:pPr algn="ctr"/>
            <a:endParaRPr lang="en-IN" altLang="en-US"/>
          </a:p>
          <a:p>
            <a:pPr algn="ctr"/>
            <a:r>
              <a:rPr lang="en-IN" altLang="en-US" b="1"/>
              <a:t>In continuity!</a:t>
            </a:r>
          </a:p>
        </p:txBody>
      </p:sp>
      <p:sp>
        <p:nvSpPr>
          <p:cNvPr id="32" name="Rounded Rectangle 1">
            <a:extLst>
              <a:ext uri="{FF2B5EF4-FFF2-40B4-BE49-F238E27FC236}">
                <a16:creationId xmlns:a16="http://schemas.microsoft.com/office/drawing/2014/main" id="{D41F24F0-17B4-4F97-A0CC-B0C1D56E9988}"/>
              </a:ext>
            </a:extLst>
          </p:cNvPr>
          <p:cNvSpPr/>
          <p:nvPr/>
        </p:nvSpPr>
        <p:spPr>
          <a:xfrm>
            <a:off x="33338" y="615950"/>
            <a:ext cx="8270875" cy="2654300"/>
          </a:xfrm>
          <a:prstGeom prst="roundRect">
            <a:avLst/>
          </a:prstGeom>
          <a:noFill/>
          <a:ln>
            <a:solidFill>
              <a:srgbClr val="1E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ounded Rectangle 1">
            <a:extLst>
              <a:ext uri="{FF2B5EF4-FFF2-40B4-BE49-F238E27FC236}">
                <a16:creationId xmlns:a16="http://schemas.microsoft.com/office/drawing/2014/main" id="{913E0F00-3DA6-48B4-AC9D-89C74DE5D87A}"/>
              </a:ext>
            </a:extLst>
          </p:cNvPr>
          <p:cNvSpPr/>
          <p:nvPr/>
        </p:nvSpPr>
        <p:spPr>
          <a:xfrm>
            <a:off x="9372600" y="617538"/>
            <a:ext cx="2786063" cy="2652712"/>
          </a:xfrm>
          <a:prstGeom prst="roundRect">
            <a:avLst/>
          </a:prstGeom>
          <a:noFill/>
          <a:ln>
            <a:solidFill>
              <a:srgbClr val="1E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538" name="TextBox 33">
            <a:extLst>
              <a:ext uri="{FF2B5EF4-FFF2-40B4-BE49-F238E27FC236}">
                <a16:creationId xmlns:a16="http://schemas.microsoft.com/office/drawing/2014/main" id="{85A5AB72-6A15-4256-B817-14B15B738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" y="625475"/>
            <a:ext cx="22891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t" hangingPunct="1"/>
            <a:r>
              <a:rPr lang="en-IN" altLang="en-US" sz="2200" b="1" dirty="0"/>
              <a:t>Present Effort</a:t>
            </a:r>
          </a:p>
          <a:p>
            <a:pPr algn="ctr" eaLnBrk="1" fontAlgn="t" hangingPunct="1"/>
            <a:r>
              <a:rPr lang="en-IN" altLang="en-US" b="1" dirty="0"/>
              <a:t>(1)</a:t>
            </a:r>
          </a:p>
          <a:p>
            <a:pPr algn="ctr" eaLnBrk="1" fontAlgn="t" hangingPunct="1"/>
            <a:endParaRPr lang="en-IN" alt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B410C48-2CAC-49DB-90CC-160286208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2713593"/>
            <a:ext cx="2362200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dirty="0"/>
              <a:t>Basic Aspiration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0E5C3-FB70-4C99-9D94-675FA08B238D}"/>
              </a:ext>
            </a:extLst>
          </p:cNvPr>
          <p:cNvGrpSpPr>
            <a:grpSpLocks/>
          </p:cNvGrpSpPr>
          <p:nvPr/>
        </p:nvGrpSpPr>
        <p:grpSpPr bwMode="auto">
          <a:xfrm>
            <a:off x="2417762" y="609600"/>
            <a:ext cx="325438" cy="728663"/>
            <a:chOff x="1778000" y="0"/>
            <a:chExt cx="325438" cy="728663"/>
          </a:xfrm>
        </p:grpSpPr>
        <p:sp>
          <p:nvSpPr>
            <p:cNvPr id="15" name="Right Arrow 10">
              <a:extLst>
                <a:ext uri="{FF2B5EF4-FFF2-40B4-BE49-F238E27FC236}">
                  <a16:creationId xmlns:a16="http://schemas.microsoft.com/office/drawing/2014/main" id="{0EBB6A0A-B356-4EE4-9112-948A9BB2F2E4}"/>
                </a:ext>
              </a:extLst>
            </p:cNvPr>
            <p:cNvSpPr/>
            <p:nvPr/>
          </p:nvSpPr>
          <p:spPr>
            <a:xfrm>
              <a:off x="1814513" y="396875"/>
              <a:ext cx="274637" cy="331788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2550" name="TextBox 3">
              <a:extLst>
                <a:ext uri="{FF2B5EF4-FFF2-40B4-BE49-F238E27FC236}">
                  <a16:creationId xmlns:a16="http://schemas.microsoft.com/office/drawing/2014/main" id="{BAD71F06-2E60-45B9-8C73-75553FB5D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000" y="0"/>
              <a:ext cx="3254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IN" altLang="en-US" b="1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1B2953-AB6E-4448-9F6B-3686BCAEC59D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609600"/>
            <a:ext cx="466725" cy="728663"/>
            <a:chOff x="1778000" y="0"/>
            <a:chExt cx="466795" cy="728663"/>
          </a:xfrm>
        </p:grpSpPr>
        <p:sp>
          <p:nvSpPr>
            <p:cNvPr id="18" name="Right Arrow 10">
              <a:extLst>
                <a:ext uri="{FF2B5EF4-FFF2-40B4-BE49-F238E27FC236}">
                  <a16:creationId xmlns:a16="http://schemas.microsoft.com/office/drawing/2014/main" id="{15438665-0BAE-4962-AC5B-0AAAB6A2808F}"/>
                </a:ext>
              </a:extLst>
            </p:cNvPr>
            <p:cNvSpPr/>
            <p:nvPr/>
          </p:nvSpPr>
          <p:spPr>
            <a:xfrm>
              <a:off x="1874853" y="396875"/>
              <a:ext cx="273091" cy="331788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2548" name="TextBox 3">
              <a:extLst>
                <a:ext uri="{FF2B5EF4-FFF2-40B4-BE49-F238E27FC236}">
                  <a16:creationId xmlns:a16="http://schemas.microsoft.com/office/drawing/2014/main" id="{93205A52-45CE-42EE-86D4-E79642FBE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000" y="0"/>
              <a:ext cx="466795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IN" altLang="en-US" b="1">
                  <a:solidFill>
                    <a:srgbClr val="FF0000"/>
                  </a:solidFill>
                </a:rPr>
                <a:t>??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87A44E-60DA-4144-895C-3560FD090813}"/>
              </a:ext>
            </a:extLst>
          </p:cNvPr>
          <p:cNvGrpSpPr>
            <a:grpSpLocks/>
          </p:cNvGrpSpPr>
          <p:nvPr/>
        </p:nvGrpSpPr>
        <p:grpSpPr bwMode="auto">
          <a:xfrm>
            <a:off x="8610600" y="609600"/>
            <a:ext cx="608013" cy="728663"/>
            <a:chOff x="1695450" y="0"/>
            <a:chExt cx="607859" cy="728663"/>
          </a:xfrm>
        </p:grpSpPr>
        <p:sp>
          <p:nvSpPr>
            <p:cNvPr id="21" name="Right Arrow 10">
              <a:extLst>
                <a:ext uri="{FF2B5EF4-FFF2-40B4-BE49-F238E27FC236}">
                  <a16:creationId xmlns:a16="http://schemas.microsoft.com/office/drawing/2014/main" id="{95F4F4B5-17E6-4599-BF37-1B143C2E63FB}"/>
                </a:ext>
              </a:extLst>
            </p:cNvPr>
            <p:cNvSpPr/>
            <p:nvPr/>
          </p:nvSpPr>
          <p:spPr>
            <a:xfrm>
              <a:off x="1862096" y="396875"/>
              <a:ext cx="274567" cy="331788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2546" name="TextBox 3">
              <a:extLst>
                <a:ext uri="{FF2B5EF4-FFF2-40B4-BE49-F238E27FC236}">
                  <a16:creationId xmlns:a16="http://schemas.microsoft.com/office/drawing/2014/main" id="{3FF623B7-8C87-4132-A66D-5106B91CE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5450" y="0"/>
              <a:ext cx="607859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IN" altLang="en-US" b="1">
                  <a:solidFill>
                    <a:srgbClr val="FF0000"/>
                  </a:solidFill>
                </a:rPr>
                <a:t>???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1">
            <a:extLst>
              <a:ext uri="{FF2B5EF4-FFF2-40B4-BE49-F238E27FC236}">
                <a16:creationId xmlns:a16="http://schemas.microsoft.com/office/drawing/2014/main" id="{BC72EFE2-70CE-458E-AF7E-076F9B79E95E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Symbol" pitchFamily="18" charset="2"/>
              <a:buNone/>
            </a:pPr>
            <a:endParaRPr lang="en-IN" altLang="en-US" sz="3100" dirty="0"/>
          </a:p>
          <a:p>
            <a:pPr marL="0" indent="0">
              <a:buFont typeface="Symbol" pitchFamily="18" charset="2"/>
              <a:buNone/>
            </a:pPr>
            <a:endParaRPr lang="en-IN" altLang="en-US" dirty="0"/>
          </a:p>
          <a:p>
            <a:pPr marL="0" indent="0">
              <a:buFont typeface="Symbol" pitchFamily="18" charset="2"/>
              <a:buNone/>
            </a:pPr>
            <a:endParaRPr lang="en-IN" altLang="en-US" dirty="0"/>
          </a:p>
          <a:p>
            <a:pPr marL="0" indent="0">
              <a:buFont typeface="Symbol" pitchFamily="18" charset="2"/>
              <a:buNone/>
            </a:pPr>
            <a:endParaRPr lang="en-IN" altLang="en-US" dirty="0"/>
          </a:p>
          <a:p>
            <a:pPr marL="0" indent="0">
              <a:buFont typeface="Symbol" pitchFamily="18" charset="2"/>
              <a:buNone/>
            </a:pPr>
            <a:endParaRPr lang="en-IN" altLang="en-US" dirty="0"/>
          </a:p>
          <a:p>
            <a:pPr marL="0" indent="0">
              <a:buFont typeface="Symbol" pitchFamily="18" charset="2"/>
              <a:buNone/>
            </a:pPr>
            <a:endParaRPr lang="en-IN" altLang="en-US" dirty="0"/>
          </a:p>
          <a:p>
            <a:pPr marL="0" indent="0">
              <a:buFont typeface="Symbol" pitchFamily="18" charset="2"/>
              <a:buNone/>
            </a:pPr>
            <a:endParaRPr lang="en-IN" altLang="en-US" dirty="0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 dirty="0"/>
          </a:p>
          <a:p>
            <a:pPr marL="0" indent="0">
              <a:buFont typeface="Symbol" pitchFamily="18" charset="2"/>
              <a:buNone/>
            </a:pPr>
            <a:endParaRPr lang="en-IN" altLang="en-US" dirty="0"/>
          </a:p>
          <a:p>
            <a:pPr marL="0" indent="0">
              <a:buFont typeface="Symbol" pitchFamily="18" charset="2"/>
              <a:buNone/>
            </a:pPr>
            <a:endParaRPr lang="en-IN" altLang="en-US" dirty="0"/>
          </a:p>
        </p:txBody>
      </p:sp>
      <p:sp>
        <p:nvSpPr>
          <p:cNvPr id="24579" name="Title 1">
            <a:extLst>
              <a:ext uri="{FF2B5EF4-FFF2-40B4-BE49-F238E27FC236}">
                <a16:creationId xmlns:a16="http://schemas.microsoft.com/office/drawing/2014/main" id="{0819D94E-EF06-4558-B107-681A1D8F1B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/>
              <a:t>Multiple Ways to Fulfil Our Basic Aspiration</a:t>
            </a:r>
            <a:endParaRPr lang="en-IN" altLang="en-US"/>
          </a:p>
        </p:txBody>
      </p:sp>
      <p:sp>
        <p:nvSpPr>
          <p:cNvPr id="24580" name="TextBox 25">
            <a:extLst>
              <a:ext uri="{FF2B5EF4-FFF2-40B4-BE49-F238E27FC236}">
                <a16:creationId xmlns:a16="http://schemas.microsoft.com/office/drawing/2014/main" id="{2F1C6CDC-2A9B-4AC9-AB0B-6EF2F7F97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615950"/>
            <a:ext cx="17954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to Become</a:t>
            </a:r>
          </a:p>
          <a:p>
            <a:pPr algn="ctr"/>
            <a:r>
              <a:rPr lang="en-IN" altLang="en-US" b="1"/>
              <a:t>(2)</a:t>
            </a:r>
          </a:p>
        </p:txBody>
      </p:sp>
      <p:sp>
        <p:nvSpPr>
          <p:cNvPr id="24581" name="TextBox 26">
            <a:extLst>
              <a:ext uri="{FF2B5EF4-FFF2-40B4-BE49-F238E27FC236}">
                <a16:creationId xmlns:a16="http://schemas.microsoft.com/office/drawing/2014/main" id="{0751CAE4-FEBD-4B89-A6F1-1BCF629A3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8" y="646113"/>
            <a:ext cx="2786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to Get/Do </a:t>
            </a:r>
          </a:p>
          <a:p>
            <a:pPr algn="ctr"/>
            <a:r>
              <a:rPr lang="en-IN" altLang="en-US" b="1" dirty="0"/>
              <a:t>(3)</a:t>
            </a:r>
          </a:p>
        </p:txBody>
      </p:sp>
      <p:sp>
        <p:nvSpPr>
          <p:cNvPr id="24582" name="TextBox 29">
            <a:extLst>
              <a:ext uri="{FF2B5EF4-FFF2-40B4-BE49-F238E27FC236}">
                <a16:creationId xmlns:a16="http://schemas.microsoft.com/office/drawing/2014/main" id="{C003E6ED-0E59-491B-B69B-EED7206B4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609600"/>
            <a:ext cx="25146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to Be</a:t>
            </a:r>
            <a:endParaRPr lang="en-IN" altLang="en-US" sz="2200"/>
          </a:p>
          <a:p>
            <a:pPr algn="ctr"/>
            <a:r>
              <a:rPr lang="en-IN" altLang="en-US" b="1"/>
              <a:t>(4)</a:t>
            </a:r>
          </a:p>
          <a:p>
            <a:pPr algn="ctr"/>
            <a:br>
              <a:rPr lang="en-IN" altLang="en-US" b="1"/>
            </a:br>
            <a:r>
              <a:rPr lang="en-IN" altLang="en-US" b="1"/>
              <a:t>To be happy and prosperous</a:t>
            </a:r>
          </a:p>
          <a:p>
            <a:pPr algn="ctr"/>
            <a:endParaRPr lang="en-IN" altLang="en-US"/>
          </a:p>
          <a:p>
            <a:pPr algn="ctr"/>
            <a:r>
              <a:rPr lang="en-IN" altLang="en-US" b="1"/>
              <a:t>In continuity!</a:t>
            </a:r>
          </a:p>
        </p:txBody>
      </p:sp>
      <p:sp>
        <p:nvSpPr>
          <p:cNvPr id="33" name="Rounded Rectangle 1">
            <a:extLst>
              <a:ext uri="{FF2B5EF4-FFF2-40B4-BE49-F238E27FC236}">
                <a16:creationId xmlns:a16="http://schemas.microsoft.com/office/drawing/2014/main" id="{0CF77201-2E97-48FB-8C30-DF3F3EFA3229}"/>
              </a:ext>
            </a:extLst>
          </p:cNvPr>
          <p:cNvSpPr/>
          <p:nvPr/>
        </p:nvSpPr>
        <p:spPr>
          <a:xfrm>
            <a:off x="9372600" y="617538"/>
            <a:ext cx="2786063" cy="3138487"/>
          </a:xfrm>
          <a:prstGeom prst="roundRect">
            <a:avLst/>
          </a:prstGeom>
          <a:noFill/>
          <a:ln>
            <a:solidFill>
              <a:srgbClr val="1E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584" name="TextBox 33">
            <a:extLst>
              <a:ext uri="{FF2B5EF4-FFF2-40B4-BE49-F238E27FC236}">
                <a16:creationId xmlns:a16="http://schemas.microsoft.com/office/drawing/2014/main" id="{0B6FAF68-AE18-4758-A62D-DEE9E4CB8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" y="625475"/>
            <a:ext cx="22891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t" hangingPunct="1"/>
            <a:r>
              <a:rPr lang="en-IN" altLang="en-US" sz="2200" b="1" dirty="0"/>
              <a:t>Present Effort</a:t>
            </a:r>
          </a:p>
          <a:p>
            <a:pPr algn="ctr" eaLnBrk="1" fontAlgn="t" hangingPunct="1"/>
            <a:r>
              <a:rPr lang="en-IN" altLang="en-US" b="1" dirty="0"/>
              <a:t>(1)</a:t>
            </a:r>
          </a:p>
          <a:p>
            <a:pPr algn="ctr" eaLnBrk="1" fontAlgn="t" hangingPunct="1"/>
            <a:endParaRPr lang="en-IN" alt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E23F3F-356B-43E1-A418-478AFE930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3135868"/>
            <a:ext cx="2362200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dirty="0"/>
              <a:t>Basic Aspiration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B66967-AC02-4CCB-9426-5CD395048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1447800"/>
            <a:ext cx="9024937" cy="230832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dirty="0"/>
              <a:t>To be happy and prosperous in continuity, there may be a definite program, which we need to explore</a:t>
            </a:r>
          </a:p>
          <a:p>
            <a:pPr algn="ctr">
              <a:defRPr/>
            </a:pPr>
            <a:endParaRPr lang="en-US" altLang="en-US" dirty="0"/>
          </a:p>
          <a:p>
            <a:pPr algn="ctr">
              <a:defRPr/>
            </a:pPr>
            <a:r>
              <a:rPr lang="en-US" altLang="en-US" dirty="0"/>
              <a:t>With that clarity, we may have multiple choices to get/do/become</a:t>
            </a:r>
          </a:p>
          <a:p>
            <a:pPr algn="ctr">
              <a:defRPr/>
            </a:pPr>
            <a:r>
              <a:rPr lang="en-US" altLang="en-US" dirty="0"/>
              <a:t>And we can decide our effort accordingly</a:t>
            </a:r>
          </a:p>
          <a:p>
            <a:pPr algn="ctr">
              <a:defRPr/>
            </a:pPr>
            <a:endParaRPr lang="en-US" altLang="en-US" dirty="0"/>
          </a:p>
          <a:p>
            <a:pPr algn="ctr">
              <a:defRPr/>
            </a:pPr>
            <a:r>
              <a:rPr lang="en-US" altLang="en-US" dirty="0"/>
              <a:t>e.g., to ensure prosperity in the family, we may have multiple job options, </a:t>
            </a:r>
          </a:p>
          <a:p>
            <a:pPr algn="ctr">
              <a:defRPr/>
            </a:pPr>
            <a:r>
              <a:rPr lang="en-US" altLang="en-US" dirty="0"/>
              <a:t>and various skills to learn</a:t>
            </a:r>
          </a:p>
        </p:txBody>
      </p:sp>
      <p:sp>
        <p:nvSpPr>
          <p:cNvPr id="23" name="Right Arrow 20">
            <a:extLst>
              <a:ext uri="{FF2B5EF4-FFF2-40B4-BE49-F238E27FC236}">
                <a16:creationId xmlns:a16="http://schemas.microsoft.com/office/drawing/2014/main" id="{A9B15F35-D4D5-449A-B740-26216F40EDCA}"/>
              </a:ext>
            </a:extLst>
          </p:cNvPr>
          <p:cNvSpPr/>
          <p:nvPr/>
        </p:nvSpPr>
        <p:spPr>
          <a:xfrm rot="10800000">
            <a:off x="8464550" y="685800"/>
            <a:ext cx="731838" cy="322263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5050"/>
              </a:solidFill>
            </a:endParaRPr>
          </a:p>
        </p:txBody>
      </p:sp>
      <p:sp>
        <p:nvSpPr>
          <p:cNvPr id="24" name="Right Arrow 20">
            <a:extLst>
              <a:ext uri="{FF2B5EF4-FFF2-40B4-BE49-F238E27FC236}">
                <a16:creationId xmlns:a16="http://schemas.microsoft.com/office/drawing/2014/main" id="{4B1C755A-CA01-432D-AD8C-0BF0BC996675}"/>
              </a:ext>
            </a:extLst>
          </p:cNvPr>
          <p:cNvSpPr/>
          <p:nvPr/>
        </p:nvSpPr>
        <p:spPr>
          <a:xfrm rot="10800000">
            <a:off x="5011738" y="698500"/>
            <a:ext cx="731837" cy="322263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5050"/>
              </a:solidFill>
            </a:endParaRPr>
          </a:p>
        </p:txBody>
      </p:sp>
      <p:sp>
        <p:nvSpPr>
          <p:cNvPr id="25" name="Right Arrow 20">
            <a:extLst>
              <a:ext uri="{FF2B5EF4-FFF2-40B4-BE49-F238E27FC236}">
                <a16:creationId xmlns:a16="http://schemas.microsoft.com/office/drawing/2014/main" id="{FD1003C5-55C4-400A-9B08-D9EF48172011}"/>
              </a:ext>
            </a:extLst>
          </p:cNvPr>
          <p:cNvSpPr/>
          <p:nvPr/>
        </p:nvSpPr>
        <p:spPr>
          <a:xfrm rot="10800000">
            <a:off x="2317750" y="685800"/>
            <a:ext cx="730250" cy="322263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rgbClr val="FF5050"/>
              </a:solidFill>
            </a:endParaRPr>
          </a:p>
        </p:txBody>
      </p:sp>
      <p:sp>
        <p:nvSpPr>
          <p:cNvPr id="24594" name="TextBox 25">
            <a:extLst>
              <a:ext uri="{FF2B5EF4-FFF2-40B4-BE49-F238E27FC236}">
                <a16:creationId xmlns:a16="http://schemas.microsoft.com/office/drawing/2014/main" id="{C9FD5536-506F-4D26-8B74-FCF57880D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19800"/>
            <a:ext cx="11811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200"/>
              <a:t>We will discuss the basic requirements to be happy and prosperous in the next session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8DF494AC-0591-4AC3-81FA-35362B98F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We can do a similar exploration for our concerns/problems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9AFF3-1749-401F-A4EA-FCA7C084F2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IN"/>
              <a:t>Are we working to resolve problems holistically or just seeking relief?</a:t>
            </a:r>
          </a:p>
          <a:p>
            <a:pPr>
              <a:defRPr/>
            </a:pPr>
            <a:endParaRPr lang="en-IN"/>
          </a:p>
          <a:p>
            <a:pPr>
              <a:defRPr/>
            </a:pPr>
            <a:r>
              <a:rPr lang="en-IN"/>
              <a:t>Is there a root cause of our problems?</a:t>
            </a:r>
          </a:p>
          <a:p>
            <a:pPr>
              <a:defRPr/>
            </a:pPr>
            <a:r>
              <a:rPr lang="en-IN"/>
              <a:t>Is the root cause of our problems that we are not clear about our basic aspiration and working to fulfil our basic aspiration?</a:t>
            </a:r>
          </a:p>
          <a:p>
            <a:pPr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  <a:p>
            <a:pPr marL="0" indent="0">
              <a:buFont typeface="Symbol" pitchFamily="18" charset="2"/>
              <a:buNone/>
              <a:defRPr/>
            </a:pPr>
            <a:r>
              <a:rPr lang="en-IN"/>
              <a:t>We will explore these in future sessions</a:t>
            </a:r>
          </a:p>
          <a:p>
            <a:pPr>
              <a:defRPr/>
            </a:pPr>
            <a:endParaRPr lang="en-IN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B72DA0FA-EF5F-4279-B09F-B83DAB641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Sum Up</a:t>
            </a:r>
          </a:p>
        </p:txBody>
      </p:sp>
      <p:sp>
        <p:nvSpPr>
          <p:cNvPr id="23555" name="Text Placeholder 2">
            <a:extLst>
              <a:ext uri="{FF2B5EF4-FFF2-40B4-BE49-F238E27FC236}">
                <a16:creationId xmlns:a16="http://schemas.microsoft.com/office/drawing/2014/main" id="{4E221788-85BA-4BF0-80B0-9D8CB80583E2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en-IN" altLang="en-US"/>
              <a:t>The basic human aspiration is for the continuity of happiness and prosperity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 altLang="en-US"/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/>
              <a:t>We are making effort to realise our aspirations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/>
              <a:t>(yet, there are problems, so we are trying to resolve them also)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 altLang="en-US"/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/>
              <a:t>Essential to fulfil our basic aspiration</a:t>
            </a:r>
          </a:p>
          <a:p>
            <a:pPr lvl="1">
              <a:buFontTx/>
              <a:buChar char="-"/>
              <a:defRPr/>
            </a:pPr>
            <a:r>
              <a:rPr altLang="en-US"/>
              <a:t>Understand our basic aspiration (continuous happiness and prosperity)</a:t>
            </a:r>
            <a:endParaRPr lang="en-IN" altLang="en-US"/>
          </a:p>
          <a:p>
            <a:pPr lvl="1">
              <a:buFontTx/>
              <a:buChar char="-"/>
              <a:defRPr/>
            </a:pPr>
            <a:r>
              <a:rPr altLang="en-US"/>
              <a:t>Understand the program to fulfil our basic aspiration</a:t>
            </a:r>
          </a:p>
          <a:p>
            <a:pPr lvl="1">
              <a:buFontTx/>
              <a:buChar char="-"/>
              <a:defRPr/>
            </a:pPr>
            <a:r>
              <a:rPr altLang="en-US"/>
              <a:t>Make focused effort for it (plan the steps with clarity of our basic aspiration…)</a:t>
            </a:r>
          </a:p>
          <a:p>
            <a:pPr marL="0" indent="0">
              <a:buFont typeface="Symbol" pitchFamily="18" charset="2"/>
              <a:buNone/>
              <a:defRPr/>
            </a:pPr>
            <a:endParaRPr altLang="en-US"/>
          </a:p>
          <a:p>
            <a:pPr marL="0" indent="0">
              <a:buFont typeface="Symbol" pitchFamily="18" charset="2"/>
              <a:buNone/>
              <a:defRPr/>
            </a:pPr>
            <a:r>
              <a:rPr altLang="en-US"/>
              <a:t>There are multiple steps, ways to fulfil our basic aspiration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altLang="en-US"/>
              <a:t>If one way is closed, we can always pick another way</a:t>
            </a:r>
          </a:p>
          <a:p>
            <a:pPr marL="0" indent="0">
              <a:buFont typeface="Symbol" pitchFamily="18" charset="2"/>
              <a:buNone/>
              <a:defRPr/>
            </a:pPr>
            <a:endParaRPr altLang="en-US"/>
          </a:p>
          <a:p>
            <a:pPr marL="0" indent="0">
              <a:buFont typeface="Symbol" pitchFamily="18" charset="2"/>
              <a:buNone/>
              <a:defRPr/>
            </a:pPr>
            <a:endParaRPr altLang="en-US"/>
          </a:p>
          <a:p>
            <a:pPr marL="0" indent="0">
              <a:buFont typeface="Symbol" pitchFamily="18" charset="2"/>
              <a:buNone/>
              <a:defRPr/>
            </a:pPr>
            <a:r>
              <a:rPr altLang="en-US"/>
              <a:t>In due course of time, we will find that our concerns/problems get resolved naturally 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altLang="en-US"/>
              <a:t>when we focus on fulfilling basic aspiration!</a:t>
            </a:r>
          </a:p>
          <a:p>
            <a:pPr marL="0" indent="0">
              <a:buFont typeface="Symbol" pitchFamily="18" charset="2"/>
              <a:buNone/>
              <a:defRPr/>
            </a:pPr>
            <a:endParaRPr altLang="en-US"/>
          </a:p>
          <a:p>
            <a:pPr marL="0" indent="0">
              <a:buFont typeface="Symbol" pitchFamily="18" charset="2"/>
              <a:buNone/>
              <a:defRPr/>
            </a:pPr>
            <a:endParaRPr altLang="en-US"/>
          </a:p>
        </p:txBody>
      </p:sp>
      <p:grpSp>
        <p:nvGrpSpPr>
          <p:cNvPr id="27652" name="Group 1">
            <a:extLst>
              <a:ext uri="{FF2B5EF4-FFF2-40B4-BE49-F238E27FC236}">
                <a16:creationId xmlns:a16="http://schemas.microsoft.com/office/drawing/2014/main" id="{FEECD231-69C5-42F8-B90C-3F96C22824D0}"/>
              </a:ext>
            </a:extLst>
          </p:cNvPr>
          <p:cNvGrpSpPr>
            <a:grpSpLocks/>
          </p:cNvGrpSpPr>
          <p:nvPr/>
        </p:nvGrpSpPr>
        <p:grpSpPr bwMode="auto">
          <a:xfrm>
            <a:off x="8534400" y="2806700"/>
            <a:ext cx="2425700" cy="646113"/>
            <a:chOff x="8610600" y="1905000"/>
            <a:chExt cx="2425700" cy="646113"/>
          </a:xfrm>
        </p:grpSpPr>
        <p:sp>
          <p:nvSpPr>
            <p:cNvPr id="27653" name="TextBox 4">
              <a:extLst>
                <a:ext uri="{FF2B5EF4-FFF2-40B4-BE49-F238E27FC236}">
                  <a16:creationId xmlns:a16="http://schemas.microsoft.com/office/drawing/2014/main" id="{6BC44EE0-7B9F-4DEA-A04F-02D35C7BF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5400" y="1905000"/>
              <a:ext cx="2120900" cy="64611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/>
                <a:t>UHV is intended to help us with this</a:t>
              </a:r>
            </a:p>
          </p:txBody>
        </p:sp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09C88D5A-6086-4246-B51F-E2CF4A9EBD80}"/>
                </a:ext>
              </a:extLst>
            </p:cNvPr>
            <p:cNvSpPr/>
            <p:nvPr/>
          </p:nvSpPr>
          <p:spPr>
            <a:xfrm flipH="1">
              <a:off x="8610600" y="1944688"/>
              <a:ext cx="228600" cy="582612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0">
            <a:extLst>
              <a:ext uri="{FF2B5EF4-FFF2-40B4-BE49-F238E27FC236}">
                <a16:creationId xmlns:a16="http://schemas.microsoft.com/office/drawing/2014/main" id="{545F0EA9-EB74-44A8-937B-09745029F4C6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828800" y="0"/>
            <a:ext cx="8610600" cy="632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57200" indent="-457200" algn="ctr"/>
            <a: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  <a:t>Home Assignment</a:t>
            </a:r>
            <a:b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465B0525-1E3D-4779-BD8A-F727B038BA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Home Assignment</a:t>
            </a:r>
          </a:p>
        </p:txBody>
      </p:sp>
      <p:sp>
        <p:nvSpPr>
          <p:cNvPr id="25603" name="Text Placeholder 2">
            <a:extLst>
              <a:ext uri="{FF2B5EF4-FFF2-40B4-BE49-F238E27FC236}">
                <a16:creationId xmlns:a16="http://schemas.microsoft.com/office/drawing/2014/main" id="{19390064-3DCD-4D3D-8B46-FBFCF2A6DD84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en-IN" altLang="en-US" dirty="0">
                <a:solidFill>
                  <a:srgbClr val="FF0000"/>
                </a:solidFill>
              </a:rPr>
              <a:t>2.1.  </a:t>
            </a:r>
            <a:r>
              <a:rPr lang="en-IN" altLang="en-US" dirty="0"/>
              <a:t>Write your conclusions / takeaways from the exploration in this session</a:t>
            </a:r>
            <a:endParaRPr lang="hi-IN" altLang="en-US" dirty="0"/>
          </a:p>
          <a:p>
            <a:pPr marL="0" indent="0">
              <a:buFont typeface="Symbol" pitchFamily="18" charset="2"/>
              <a:buNone/>
              <a:defRPr/>
            </a:pPr>
            <a:endParaRPr lang="en-IN" altLang="en-US" dirty="0"/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 dirty="0">
                <a:solidFill>
                  <a:srgbClr val="FF0000"/>
                </a:solidFill>
              </a:rPr>
              <a:t>2.2.  </a:t>
            </a:r>
            <a:r>
              <a:rPr lang="en-IN" altLang="en-US" dirty="0"/>
              <a:t>Is your basic aspiration really happiness</a:t>
            </a:r>
            <a:r>
              <a:rPr lang="hi-IN" altLang="en-US" dirty="0"/>
              <a:t>(सुख)</a:t>
            </a:r>
            <a:r>
              <a:rPr lang="en-IN" altLang="en-US" dirty="0"/>
              <a:t> and prosperity</a:t>
            </a:r>
            <a:r>
              <a:rPr lang="hi-IN" altLang="en-US" dirty="0"/>
              <a:t>(समृद्धि)</a:t>
            </a:r>
            <a:r>
              <a:rPr lang="en-IN" altLang="en-US" dirty="0"/>
              <a:t>? Only sometimes or every moment?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IN" altLang="en-US" sz="2200" dirty="0"/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 dirty="0">
                <a:solidFill>
                  <a:srgbClr val="FF0000"/>
                </a:solidFill>
              </a:rPr>
              <a:t>2.3.  </a:t>
            </a:r>
            <a:r>
              <a:rPr lang="en-IN" altLang="en-US" dirty="0"/>
              <a:t>Is your effort fulfilling your basic aspiration?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IN" altLang="en-US" sz="2200" dirty="0"/>
          </a:p>
          <a:p>
            <a:pPr marL="0" indent="0">
              <a:buFont typeface="Symbol" pitchFamily="18" charset="2"/>
              <a:buNone/>
              <a:defRPr/>
            </a:pPr>
            <a:r>
              <a:rPr altLang="en-US" dirty="0">
                <a:solidFill>
                  <a:srgbClr val="FF0000"/>
                </a:solidFill>
              </a:rPr>
              <a:t>2.4.  </a:t>
            </a:r>
            <a:r>
              <a:rPr altLang="en-US" dirty="0"/>
              <a:t>Think about some of those situations where your </a:t>
            </a:r>
            <a:r>
              <a:rPr altLang="en-US" dirty="0" err="1"/>
              <a:t>favourite</a:t>
            </a:r>
            <a:r>
              <a:rPr altLang="en-US" dirty="0"/>
              <a:t> path was closed</a:t>
            </a:r>
          </a:p>
          <a:p>
            <a:pPr lvl="3">
              <a:defRPr/>
            </a:pPr>
            <a:r>
              <a:rPr altLang="en-US" sz="2200" dirty="0"/>
              <a:t>What did you feel, think, do in these situations?</a:t>
            </a:r>
          </a:p>
          <a:p>
            <a:pPr lvl="3">
              <a:defRPr/>
            </a:pPr>
            <a:r>
              <a:rPr altLang="en-US" sz="2200" dirty="0"/>
              <a:t>Write down one of them in detail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 altLang="en-US" dirty="0"/>
          </a:p>
          <a:p>
            <a:pPr marL="0" indent="0">
              <a:buFont typeface="Symbol" pitchFamily="18" charset="2"/>
              <a:buNone/>
              <a:defRPr/>
            </a:pPr>
            <a:endParaRPr lang="en-IN" altLang="en-US" dirty="0"/>
          </a:p>
          <a:p>
            <a:pPr marL="0" indent="0">
              <a:buFont typeface="Symbol" pitchFamily="18" charset="2"/>
              <a:buNone/>
              <a:defRPr/>
            </a:pPr>
            <a:endParaRPr lang="en-IN" altLang="en-US" dirty="0"/>
          </a:p>
          <a:p>
            <a:pPr marL="0" indent="0">
              <a:buFont typeface="Symbol" pitchFamily="18" charset="2"/>
              <a:buNone/>
              <a:defRPr/>
            </a:pPr>
            <a:endParaRPr lang="en-IN" altLang="en-US" dirty="0"/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 dirty="0"/>
              <a:t>To be written in your UHV-I Notebook</a:t>
            </a:r>
            <a:endParaRPr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1B48461-B35A-4982-BC13-06C9F8E111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4578" name="Title 10">
            <a:extLst>
              <a:ext uri="{FF2B5EF4-FFF2-40B4-BE49-F238E27FC236}">
                <a16:creationId xmlns:a16="http://schemas.microsoft.com/office/drawing/2014/main" id="{9F4608F6-5219-446C-A5DD-2971B2AFEE4D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57200" indent="-457200"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ubtitle 4">
            <a:extLst>
              <a:ext uri="{FF2B5EF4-FFF2-40B4-BE49-F238E27FC236}">
                <a16:creationId xmlns:a16="http://schemas.microsoft.com/office/drawing/2014/main" id="{E37CA3B6-2BBF-44B5-8928-7C2145B6BB4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>
                <a:latin typeface="Arial" panose="020B0604020202020204" pitchFamily="34" charset="0"/>
              </a:rPr>
              <a:t>Hear from participants about their exploration from previous day(s)</a:t>
            </a:r>
          </a:p>
          <a:p>
            <a:r>
              <a:rPr lang="en-IN" altLang="en-US">
                <a:latin typeface="Arial" panose="020B0604020202020204" pitchFamily="34" charset="0"/>
              </a:rPr>
              <a:t>Q&amp;A</a:t>
            </a:r>
          </a:p>
          <a:p>
            <a:r>
              <a:rPr lang="en-IN" altLang="en-US">
                <a:latin typeface="Arial" panose="020B0604020202020204" pitchFamily="34" charset="0"/>
              </a:rPr>
              <a:t>Place some expected conclusions, find out if they also came to these/similar conclusions</a:t>
            </a:r>
          </a:p>
        </p:txBody>
      </p:sp>
      <p:sp>
        <p:nvSpPr>
          <p:cNvPr id="12291" name="Title 3">
            <a:extLst>
              <a:ext uri="{FF2B5EF4-FFF2-40B4-BE49-F238E27FC236}">
                <a16:creationId xmlns:a16="http://schemas.microsoft.com/office/drawing/2014/main" id="{E6CF31EC-1B5B-471C-AB61-13B059C1E4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IN" altLang="en-US" dirty="0">
                <a:latin typeface="Arial" panose="020B0604020202020204" pitchFamily="34" charset="0"/>
              </a:rPr>
              <a:t>Interaction Before Main Session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20BAA67D-29FC-4465-B740-42FC85F6F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Home Assignments</a:t>
            </a:r>
            <a:endParaRPr lang="en-US" altLang="en-US"/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6FD096DD-A532-4F07-9D8D-8465C5E72BDC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Font typeface="Symbol" pitchFamily="18" charset="2"/>
              <a:buNone/>
            </a:pPr>
            <a:r>
              <a:rPr lang="en-IN" altLang="en-US" dirty="0">
                <a:solidFill>
                  <a:srgbClr val="FF0000"/>
                </a:solidFill>
              </a:rPr>
              <a:t>1.1. </a:t>
            </a:r>
            <a:r>
              <a:rPr lang="en-IN" altLang="en-US" dirty="0"/>
              <a:t>Get to know as many of your batch mates as you can! You should be able to introduce at least 5 of them in detail.</a:t>
            </a:r>
          </a:p>
          <a:p>
            <a:pPr marL="0" indent="0">
              <a:buFont typeface="Symbol" pitchFamily="18" charset="2"/>
              <a:buNone/>
            </a:pPr>
            <a:r>
              <a:rPr lang="en-IN" altLang="en-US" dirty="0">
                <a:solidFill>
                  <a:srgbClr val="FF0000"/>
                </a:solidFill>
              </a:rPr>
              <a:t>1.2. </a:t>
            </a:r>
            <a:r>
              <a:rPr lang="en-IN" altLang="en-US" dirty="0"/>
              <a:t>Make a list of your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IN" altLang="en-US" sz="2200" dirty="0"/>
              <a:t>Aspirations</a:t>
            </a:r>
            <a:r>
              <a:rPr lang="hi-IN" altLang="en-US" sz="2200" dirty="0"/>
              <a:t> (चाहना)</a:t>
            </a:r>
            <a:endParaRPr lang="en-IN" altLang="en-US" sz="2200" dirty="0"/>
          </a:p>
          <a:p>
            <a:pPr marL="687388" lvl="3" indent="0">
              <a:buNone/>
            </a:pPr>
            <a:r>
              <a:rPr lang="en-US" altLang="en-US" sz="2200" dirty="0"/>
              <a:t>You may like to include the expectations (</a:t>
            </a:r>
            <a:r>
              <a:rPr lang="en-US" altLang="en-US" sz="2200" dirty="0" err="1"/>
              <a:t>अपेक्षा</a:t>
            </a:r>
            <a:r>
              <a:rPr lang="en-US" altLang="en-US" sz="2200" dirty="0"/>
              <a:t>) of your family, friends and hopes (</a:t>
            </a:r>
            <a:r>
              <a:rPr lang="en-US" altLang="en-US" sz="2200" dirty="0" err="1"/>
              <a:t>आशा</a:t>
            </a:r>
            <a:r>
              <a:rPr lang="en-US" altLang="en-US" sz="2200" dirty="0"/>
              <a:t>) the nation has from you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200" dirty="0"/>
              <a:t>Concerns (</a:t>
            </a:r>
            <a:r>
              <a:rPr lang="en-US" altLang="en-US" sz="2200" dirty="0" err="1"/>
              <a:t>चिंता</a:t>
            </a:r>
            <a:r>
              <a:rPr lang="en-US" altLang="en-US" sz="2200" dirty="0"/>
              <a:t>), or problems (</a:t>
            </a:r>
            <a:r>
              <a:rPr lang="en-US" altLang="en-US" sz="2200" dirty="0" err="1"/>
              <a:t>समस्याएं</a:t>
            </a:r>
            <a:r>
              <a:rPr lang="en-US" altLang="en-US" sz="2200" dirty="0"/>
              <a:t>) </a:t>
            </a:r>
          </a:p>
          <a:p>
            <a:pPr marL="0" indent="0">
              <a:buFont typeface="Symbol" pitchFamily="18" charset="2"/>
              <a:buNone/>
            </a:pPr>
            <a:endParaRPr lang="en-IN" altLang="en-US" dirty="0"/>
          </a:p>
          <a:p>
            <a:pPr marL="0" indent="0">
              <a:buFont typeface="Symbol" pitchFamily="18" charset="2"/>
              <a:buNone/>
            </a:pPr>
            <a:endParaRPr lang="en-IN" altLang="en-US" dirty="0"/>
          </a:p>
          <a:p>
            <a:pPr marL="0" indent="0">
              <a:buFont typeface="Symbol" pitchFamily="18" charset="2"/>
              <a:buNone/>
            </a:pPr>
            <a:endParaRPr lang="en-IN" altLang="en-US" dirty="0"/>
          </a:p>
          <a:p>
            <a:pPr marL="0" indent="0">
              <a:buFont typeface="Symbol" pitchFamily="18" charset="2"/>
              <a:buNone/>
            </a:pPr>
            <a:endParaRPr lang="en-IN" altLang="en-US" dirty="0"/>
          </a:p>
          <a:p>
            <a:pPr marL="0" indent="0">
              <a:buFont typeface="Symbol" pitchFamily="18" charset="2"/>
              <a:buNone/>
            </a:pPr>
            <a:endParaRPr lang="en-IN" altLang="en-US" dirty="0"/>
          </a:p>
          <a:p>
            <a:pPr marL="0" indent="0">
              <a:buFont typeface="Symbol" pitchFamily="18" charset="2"/>
              <a:buNone/>
            </a:pPr>
            <a:endParaRPr lang="en-IN" altLang="en-US" dirty="0"/>
          </a:p>
          <a:p>
            <a:pPr marL="0" indent="0">
              <a:buFont typeface="Symbol" pitchFamily="18" charset="2"/>
              <a:buNone/>
            </a:pPr>
            <a:endParaRPr lang="en-IN" altLang="en-US" dirty="0"/>
          </a:p>
          <a:p>
            <a:pPr marL="0" indent="0">
              <a:buFont typeface="Symbol" pitchFamily="18" charset="2"/>
              <a:buNone/>
            </a:pPr>
            <a:r>
              <a:rPr lang="en-IN" altLang="en-US" dirty="0"/>
              <a:t>To be written in your UHV-I Notebook. We will discuss further in the next session</a:t>
            </a:r>
            <a:endParaRPr alt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EB67AE0-E12F-461D-872E-C9D8E3C8EC75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3048000"/>
          <a:ext cx="5892800" cy="28039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7212"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Aspirations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Concerns/Problems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70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70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70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670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EDCCECA-1F2B-4CE2-AB23-2EABE36F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900488"/>
            <a:ext cx="11049000" cy="1034129"/>
          </a:xfrm>
        </p:spPr>
        <p:txBody>
          <a:bodyPr/>
          <a:lstStyle/>
          <a:p>
            <a:pPr algn="ctr"/>
            <a:r>
              <a:rPr lang="en-US" dirty="0"/>
              <a:t>Planning for a fulfilling life by relating </a:t>
            </a:r>
          </a:p>
          <a:p>
            <a:pPr algn="ctr"/>
            <a:r>
              <a:rPr lang="en-US" dirty="0"/>
              <a:t>academic success, career… expectations of family, peers…</a:t>
            </a:r>
          </a:p>
          <a:p>
            <a:pPr algn="ctr"/>
            <a:r>
              <a:rPr lang="en-US" dirty="0"/>
              <a:t> to our basic aspiration…</a:t>
            </a:r>
          </a:p>
        </p:txBody>
      </p:sp>
      <p:sp>
        <p:nvSpPr>
          <p:cNvPr id="8194" name="Title 10">
            <a:extLst>
              <a:ext uri="{FF2B5EF4-FFF2-40B4-BE49-F238E27FC236}">
                <a16:creationId xmlns:a16="http://schemas.microsoft.com/office/drawing/2014/main" id="{40CC2D4F-83DE-4939-8AD4-5A1A86F9140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57200" indent="-457200"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UHV-I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Session 2</a:t>
            </a: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Exploring our Aspirations and Concerns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6265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66B41767-C8CF-4FB8-933D-2EDCF0F86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Your Aspirations and Concerns</a:t>
            </a: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F7D9DF4A-302A-4C63-AA12-C86D7DD6BEA4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AF7161-98F0-4C96-B7B6-206D29D8C2CA}"/>
              </a:ext>
            </a:extLst>
          </p:cNvPr>
          <p:cNvGraphicFramePr>
            <a:graphicFrameLocks noGrp="1"/>
          </p:cNvGraphicFramePr>
          <p:nvPr/>
        </p:nvGraphicFramePr>
        <p:xfrm>
          <a:off x="39688" y="506413"/>
          <a:ext cx="12152312" cy="60356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56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42"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Aspirations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Concerns/Problems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42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do well in college</a:t>
                      </a: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Tension, peer pressure</a:t>
                      </a: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027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Happiness in the family</a:t>
                      </a: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Anger, not much time for family</a:t>
                      </a: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42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42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42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42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42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742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742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742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742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6742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6742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9B8ACD3-5A57-4732-955E-87183ADA6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Your Aspirations and Concerns (sample)</a:t>
            </a:r>
          </a:p>
        </p:txBody>
      </p:sp>
      <p:grpSp>
        <p:nvGrpSpPr>
          <p:cNvPr id="13315" name="Group 1">
            <a:extLst>
              <a:ext uri="{FF2B5EF4-FFF2-40B4-BE49-F238E27FC236}">
                <a16:creationId xmlns:a16="http://schemas.microsoft.com/office/drawing/2014/main" id="{C1C50436-8726-44D9-A69B-ECE8AB8C7DA8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487363"/>
            <a:ext cx="8915400" cy="6096000"/>
            <a:chOff x="1447800" y="524256"/>
            <a:chExt cx="8915400" cy="6096000"/>
          </a:xfrm>
        </p:grpSpPr>
        <p:pic>
          <p:nvPicPr>
            <p:cNvPr id="13316" name="Picture 4">
              <a:extLst>
                <a:ext uri="{FF2B5EF4-FFF2-40B4-BE49-F238E27FC236}">
                  <a16:creationId xmlns:a16="http://schemas.microsoft.com/office/drawing/2014/main" id="{5CD98491-A666-482E-9739-4BB29289DF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11111" r="64638" b="8888"/>
            <a:stretch>
              <a:fillRect/>
            </a:stretch>
          </p:blipFill>
          <p:spPr bwMode="auto">
            <a:xfrm>
              <a:off x="1447800" y="524256"/>
              <a:ext cx="4113212" cy="60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7" name="Picture 4">
              <a:extLst>
                <a:ext uri="{FF2B5EF4-FFF2-40B4-BE49-F238E27FC236}">
                  <a16:creationId xmlns:a16="http://schemas.microsoft.com/office/drawing/2014/main" id="{0DFAB15A-ADE1-4661-9B06-9D6ABEEDAD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50" t="11111" r="5000" b="8888"/>
            <a:stretch>
              <a:fillRect/>
            </a:stretch>
          </p:blipFill>
          <p:spPr bwMode="auto">
            <a:xfrm>
              <a:off x="5561012" y="524256"/>
              <a:ext cx="4802188" cy="60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B87DBDF-BE1D-4F20-A99B-9AEB7284C6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We want to live a fulfilling life… We are making effort for 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C5C57-DB79-496E-B5E4-A0CD962067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Symbol" pitchFamily="18" charset="2"/>
              <a:buNone/>
              <a:defRPr/>
            </a:pPr>
            <a:r>
              <a:rPr lang="en-IN" altLang="en-US"/>
              <a:t>Make a list of all the efforts you are making</a:t>
            </a:r>
          </a:p>
          <a:p>
            <a:pPr>
              <a:buFont typeface="Symbol" pitchFamily="18" charset="2"/>
              <a:buNone/>
              <a:defRPr/>
            </a:pPr>
            <a:r>
              <a:rPr lang="en-IN" altLang="en-US"/>
              <a:t>	to fulfil your aspirations and to resolve your concerns/problems</a:t>
            </a:r>
          </a:p>
          <a:p>
            <a:pPr>
              <a:buFont typeface="Symbol" pitchFamily="18" charset="2"/>
              <a:buNone/>
              <a:defRPr/>
            </a:pPr>
            <a:endParaRPr lang="en-IN" altLang="en-US"/>
          </a:p>
          <a:p>
            <a:pPr>
              <a:buFont typeface="Symbol" pitchFamily="18" charset="2"/>
              <a:buNone/>
              <a:defRPr/>
            </a:pPr>
            <a:r>
              <a:rPr lang="en-IN" altLang="en-US"/>
              <a:t>e.g.,</a:t>
            </a:r>
          </a:p>
          <a:p>
            <a:pPr lvl="1">
              <a:buFont typeface="Symbol" pitchFamily="18" charset="2"/>
              <a:buNone/>
              <a:defRPr/>
            </a:pPr>
            <a:r>
              <a:rPr lang="en-IN" altLang="en-US" sz="2200"/>
              <a:t>I am studying hard… so that I get a degree… so that…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IN" altLang="en-US" sz="2200"/>
              <a:t>I do what my mother wants… to express my respect to her… so that…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IN" altLang="en-US" sz="2200"/>
              <a:t>I am saving my pocket money… to buy a mobile for my brother… so that…</a:t>
            </a:r>
          </a:p>
          <a:p>
            <a:pPr lvl="1">
              <a:buFont typeface="Symbol" pitchFamily="18" charset="2"/>
              <a:buNone/>
              <a:defRPr/>
            </a:pPr>
            <a:r>
              <a:rPr lang="en-IN" altLang="en-US" sz="2200"/>
              <a:t>I am smoking, playing video games… to get attention… so that… </a:t>
            </a:r>
          </a:p>
          <a:p>
            <a:pPr lvl="1">
              <a:buFont typeface="Symbol" pitchFamily="18" charset="2"/>
              <a:buNone/>
              <a:defRPr/>
            </a:pPr>
            <a:endParaRPr lang="en-IN" altLang="en-US" sz="2200"/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F43C8C7-4F96-4C28-BF42-9C0ACB8B0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/>
              <a:t>Evaluation of Effort</a:t>
            </a:r>
            <a:endParaRPr lang="en-I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D75D0-0CF4-4344-B00E-6D9B001461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>
              <a:buFont typeface="Symbol" pitchFamily="18" charset="2"/>
              <a:buNone/>
              <a:defRPr/>
            </a:pPr>
            <a:endParaRPr lang="en-IN"/>
          </a:p>
          <a:p>
            <a:pPr algn="ctr">
              <a:buFont typeface="Symbol" pitchFamily="18" charset="2"/>
              <a:buNone/>
              <a:defRPr/>
            </a:pPr>
            <a:r>
              <a:rPr lang="en-IN"/>
              <a:t>Is your effort (</a:t>
            </a:r>
            <a:r>
              <a:rPr lang="hi-IN"/>
              <a:t>प्रयास)</a:t>
            </a:r>
            <a:endParaRPr lang="en-IN"/>
          </a:p>
          <a:p>
            <a:pPr algn="ctr">
              <a:buFont typeface="Symbol" pitchFamily="18" charset="2"/>
              <a:buNone/>
              <a:defRPr/>
            </a:pPr>
            <a:endParaRPr lang="en-IN"/>
          </a:p>
          <a:p>
            <a:pPr marL="228600" lvl="1" indent="0" algn="ctr">
              <a:buFont typeface="Wingdings" pitchFamily="2" charset="2"/>
              <a:buNone/>
              <a:defRPr/>
            </a:pPr>
            <a:r>
              <a:rPr lang="en-IN" sz="2200" b="1"/>
              <a:t>To understand your basic aspiration</a:t>
            </a:r>
            <a:r>
              <a:rPr lang="hi-IN" sz="2200" b="1"/>
              <a:t> (चाहना)</a:t>
            </a:r>
            <a:r>
              <a:rPr lang="en-IN" sz="2200" b="1"/>
              <a:t> and fulfil them?</a:t>
            </a:r>
          </a:p>
          <a:p>
            <a:pPr marL="228600" lvl="1" indent="0" algn="ctr">
              <a:buFont typeface="Wingdings" pitchFamily="2" charset="2"/>
              <a:buNone/>
              <a:defRPr/>
            </a:pPr>
            <a:r>
              <a:rPr lang="en-IN" sz="2200"/>
              <a:t>or</a:t>
            </a:r>
          </a:p>
          <a:p>
            <a:pPr marL="228600" lvl="1" indent="0" algn="ctr">
              <a:buFont typeface="Wingdings" pitchFamily="2" charset="2"/>
              <a:buNone/>
              <a:defRPr/>
            </a:pPr>
            <a:r>
              <a:rPr lang="en-IN" sz="2200" b="1">
                <a:solidFill>
                  <a:srgbClr val="002060"/>
                </a:solidFill>
              </a:rPr>
              <a:t>To understand the root cause of your concerns</a:t>
            </a:r>
            <a:r>
              <a:rPr lang="hi-IN" sz="2200" b="1">
                <a:solidFill>
                  <a:srgbClr val="002060"/>
                </a:solidFill>
              </a:rPr>
              <a:t> (चिंता)</a:t>
            </a:r>
            <a:r>
              <a:rPr lang="en-IN" sz="2200" b="1">
                <a:solidFill>
                  <a:srgbClr val="002060"/>
                </a:solidFill>
              </a:rPr>
              <a:t>, problems</a:t>
            </a:r>
            <a:r>
              <a:rPr lang="hi-IN" sz="2200" b="1">
                <a:solidFill>
                  <a:srgbClr val="002060"/>
                </a:solidFill>
              </a:rPr>
              <a:t> (समस्याएं)</a:t>
            </a:r>
            <a:r>
              <a:rPr lang="en-IN" sz="2200" b="1">
                <a:solidFill>
                  <a:srgbClr val="002060"/>
                </a:solidFill>
              </a:rPr>
              <a:t> </a:t>
            </a:r>
          </a:p>
          <a:p>
            <a:pPr marL="228600" lvl="1" indent="0" algn="ctr">
              <a:buFont typeface="Wingdings" pitchFamily="2" charset="2"/>
              <a:buNone/>
              <a:defRPr/>
            </a:pPr>
            <a:r>
              <a:rPr lang="en-IN" sz="2200" b="1">
                <a:solidFill>
                  <a:srgbClr val="002060"/>
                </a:solidFill>
              </a:rPr>
              <a:t>and resolve them?</a:t>
            </a:r>
          </a:p>
          <a:p>
            <a:pPr marL="228600" lvl="1" indent="0" algn="ctr">
              <a:buFont typeface="Wingdings" pitchFamily="2" charset="2"/>
              <a:buNone/>
              <a:defRPr/>
            </a:pPr>
            <a:r>
              <a:rPr lang="en-IN" sz="2200"/>
              <a:t>or</a:t>
            </a:r>
          </a:p>
          <a:p>
            <a:pPr marL="228600" lvl="1" indent="0" algn="ctr">
              <a:buFont typeface="Wingdings" pitchFamily="2" charset="2"/>
              <a:buNone/>
              <a:defRPr/>
            </a:pPr>
            <a:r>
              <a:rPr lang="en-IN" sz="2200" b="1">
                <a:solidFill>
                  <a:srgbClr val="FF0000"/>
                </a:solidFill>
              </a:rPr>
              <a:t>To escape, to run away from problems?</a:t>
            </a:r>
          </a:p>
          <a:p>
            <a:pPr marL="228600" lvl="1" indent="0" algn="ctr">
              <a:buFont typeface="Wingdings" pitchFamily="2" charset="2"/>
              <a:buNone/>
              <a:defRPr/>
            </a:pPr>
            <a:r>
              <a:rPr lang="en-IN" sz="2200"/>
              <a:t>or</a:t>
            </a:r>
          </a:p>
          <a:p>
            <a:pPr marL="228600" lvl="1" indent="0" algn="ctr">
              <a:buFont typeface="Wingdings" pitchFamily="2" charset="2"/>
              <a:buNone/>
              <a:defRPr/>
            </a:pPr>
            <a:r>
              <a:rPr lang="en-IN" sz="2200" b="1">
                <a:solidFill>
                  <a:srgbClr val="FF0000"/>
                </a:solidFill>
              </a:rPr>
              <a:t>For something else?</a:t>
            </a:r>
          </a:p>
          <a:p>
            <a:pPr marL="228600" lvl="1" indent="0" algn="ctr">
              <a:buFont typeface="Wingdings" pitchFamily="2" charset="2"/>
              <a:buNone/>
              <a:defRPr/>
            </a:pPr>
            <a:endParaRPr lang="en-IN" sz="2200" b="1">
              <a:solidFill>
                <a:srgbClr val="FF0000"/>
              </a:solidFill>
            </a:endParaRPr>
          </a:p>
          <a:p>
            <a:pPr marL="228600" lvl="1" indent="0" algn="ctr">
              <a:buFont typeface="Wingdings" pitchFamily="2" charset="2"/>
              <a:buNone/>
              <a:defRPr/>
            </a:pPr>
            <a:endParaRPr lang="en-IN" sz="2200" b="1">
              <a:solidFill>
                <a:srgbClr val="FF0000"/>
              </a:solidFill>
            </a:endParaRPr>
          </a:p>
          <a:p>
            <a:pPr marL="228600" lvl="1" indent="0" algn="ctr">
              <a:buFont typeface="Wingdings" pitchFamily="2" charset="2"/>
              <a:buNone/>
              <a:defRPr/>
            </a:pPr>
            <a:r>
              <a:rPr lang="en-IN" sz="2200" b="1"/>
              <a:t>But first, let us see if there is some basic aspiration we want to </a:t>
            </a:r>
            <a:r>
              <a:rPr lang="en-IN" sz="2200" b="1" err="1"/>
              <a:t>fulfill</a:t>
            </a:r>
            <a:endParaRPr lang="en-IN" sz="2200" b="1"/>
          </a:p>
          <a:p>
            <a:pPr marL="0" indent="0">
              <a:buFont typeface="Symbol" pitchFamily="18" charset="2"/>
              <a:buNone/>
              <a:defRPr/>
            </a:pPr>
            <a:endParaRPr lang="en-IN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AF063A99-0EDE-4A6E-846B-911E805E4AE0}"/>
              </a:ext>
            </a:extLst>
          </p:cNvPr>
          <p:cNvSpPr/>
          <p:nvPr/>
        </p:nvSpPr>
        <p:spPr>
          <a:xfrm>
            <a:off x="914400" y="1676400"/>
            <a:ext cx="10668000" cy="3429000"/>
          </a:xfrm>
          <a:prstGeom prst="roundRect">
            <a:avLst/>
          </a:prstGeom>
          <a:noFill/>
          <a:ln>
            <a:solidFill>
              <a:srgbClr val="1E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6389" name="Picture 4">
            <a:extLst>
              <a:ext uri="{FF2B5EF4-FFF2-40B4-BE49-F238E27FC236}">
                <a16:creationId xmlns:a16="http://schemas.microsoft.com/office/drawing/2014/main" id="{0FDF202F-D138-4A5F-969E-B6F816CDC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1141075" y="5494338"/>
            <a:ext cx="1050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98027578-EAF7-4895-BD2F-74ECDB440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/>
              <a:t>Understanding Basic Aspiration</a:t>
            </a:r>
            <a:endParaRPr lang="en-IN" altLang="en-US"/>
          </a:p>
        </p:txBody>
      </p:sp>
      <p:sp>
        <p:nvSpPr>
          <p:cNvPr id="18435" name="Text Placeholder 2">
            <a:extLst>
              <a:ext uri="{FF2B5EF4-FFF2-40B4-BE49-F238E27FC236}">
                <a16:creationId xmlns:a16="http://schemas.microsoft.com/office/drawing/2014/main" id="{0F3B5840-F812-45DF-86E1-D31D9BEC451D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  <a:p>
            <a:pPr marL="0" indent="0">
              <a:buFont typeface="Symbol" pitchFamily="18" charset="2"/>
              <a:buNone/>
            </a:pPr>
            <a:endParaRPr lang="en-I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FD3F8F-F8DF-4EA9-B030-9B977ED20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1114425"/>
            <a:ext cx="1795462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to Become?</a:t>
            </a:r>
          </a:p>
          <a:p>
            <a:pPr algn="ctr"/>
            <a:r>
              <a:rPr lang="en-IN" altLang="en-US" b="1"/>
              <a:t>(2)</a:t>
            </a:r>
          </a:p>
          <a:p>
            <a:pPr algn="ctr"/>
            <a:endParaRPr lang="en-IN" altLang="en-US" b="1"/>
          </a:p>
          <a:p>
            <a:pPr algn="ctr"/>
            <a:r>
              <a:rPr lang="en-IN" altLang="en-US"/>
              <a:t>an engineer</a:t>
            </a:r>
          </a:p>
          <a:p>
            <a:pPr algn="ctr"/>
            <a:r>
              <a:rPr lang="en-IN" altLang="en-US"/>
              <a:t>a doctor</a:t>
            </a:r>
          </a:p>
          <a:p>
            <a:pPr algn="ctr"/>
            <a:r>
              <a:rPr lang="en-IN" altLang="en-US"/>
              <a:t>a farmer</a:t>
            </a:r>
          </a:p>
          <a:p>
            <a:pPr algn="ctr"/>
            <a:r>
              <a:rPr lang="en-IN" altLang="en-US"/>
              <a:t>an artist</a:t>
            </a:r>
          </a:p>
          <a:p>
            <a:pPr algn="ctr"/>
            <a:r>
              <a:rPr lang="en-IN" altLang="en-US"/>
              <a:t>a teacher…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D5F2C8-EF84-4978-8F1F-2827B978B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8" y="1144588"/>
            <a:ext cx="27860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 dirty="0"/>
              <a:t>to Get/Do? </a:t>
            </a:r>
          </a:p>
          <a:p>
            <a:pPr algn="ctr"/>
            <a:r>
              <a:rPr lang="en-IN" altLang="en-US" b="1" dirty="0"/>
              <a:t>(3)</a:t>
            </a:r>
          </a:p>
          <a:p>
            <a:pPr algn="ctr"/>
            <a:endParaRPr lang="en-IN" altLang="en-US" b="1" dirty="0"/>
          </a:p>
          <a:p>
            <a:pPr algn="ctr"/>
            <a:r>
              <a:rPr lang="en-US" altLang="en-US" dirty="0"/>
              <a:t>Get Money</a:t>
            </a:r>
          </a:p>
          <a:p>
            <a:pPr algn="ctr"/>
            <a:r>
              <a:rPr lang="en-US" altLang="en-US" dirty="0"/>
              <a:t>Earn Name, Fame </a:t>
            </a:r>
          </a:p>
          <a:p>
            <a:pPr algn="ctr"/>
            <a:r>
              <a:rPr lang="en-US" altLang="en-US" dirty="0"/>
              <a:t>Do Research, Innovation</a:t>
            </a:r>
          </a:p>
          <a:p>
            <a:pPr algn="ctr"/>
            <a:r>
              <a:rPr lang="en-US" altLang="en-US" dirty="0"/>
              <a:t>Take care of parents</a:t>
            </a:r>
          </a:p>
          <a:p>
            <a:pPr algn="ctr"/>
            <a:r>
              <a:rPr lang="en-US" altLang="en-US" dirty="0"/>
              <a:t>Make family/nation proud</a:t>
            </a:r>
          </a:p>
          <a:p>
            <a:pPr algn="ctr"/>
            <a:r>
              <a:rPr lang="en-US" altLang="en-US" dirty="0"/>
              <a:t>Get Power in society</a:t>
            </a:r>
          </a:p>
          <a:p>
            <a:pPr algn="ctr"/>
            <a:r>
              <a:rPr lang="en-US" altLang="en-US" dirty="0"/>
              <a:t>Earn Respect…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E50CBA-AD18-48D6-AE30-F7D8248D3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1108075"/>
            <a:ext cx="25146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altLang="en-US" sz="2200" b="1"/>
              <a:t>to Be</a:t>
            </a:r>
            <a:r>
              <a:rPr lang="en-IN" altLang="en-US" sz="2200"/>
              <a:t>?</a:t>
            </a:r>
          </a:p>
          <a:p>
            <a:pPr algn="ctr"/>
            <a:r>
              <a:rPr lang="en-IN" altLang="en-US" b="1"/>
              <a:t>(4)</a:t>
            </a:r>
          </a:p>
          <a:p>
            <a:pPr algn="ctr"/>
            <a:br>
              <a:rPr lang="en-IN" altLang="en-US" b="1"/>
            </a:br>
            <a:r>
              <a:rPr lang="en-IN" altLang="en-US" b="1"/>
              <a:t>To be happy and prosperous</a:t>
            </a:r>
          </a:p>
          <a:p>
            <a:pPr algn="ctr"/>
            <a:endParaRPr lang="en-IN" altLang="en-US"/>
          </a:p>
          <a:p>
            <a:pPr algn="ctr"/>
            <a:r>
              <a:rPr lang="en-IN" altLang="en-US" b="1"/>
              <a:t>In continuity!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0A0610-444A-417F-AD07-C20E486AA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2982" y="5046702"/>
            <a:ext cx="5134739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Which one is your basic aspiration (1, 2, 3 or 4)?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32238F-A45C-47F1-8D79-596ECC00B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4077748"/>
            <a:ext cx="2362200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dirty="0"/>
              <a:t>Basic aspiration</a:t>
            </a:r>
          </a:p>
        </p:txBody>
      </p:sp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9554C11B-45B8-49B0-B0D2-77E8C9AA3985}"/>
              </a:ext>
            </a:extLst>
          </p:cNvPr>
          <p:cNvSpPr/>
          <p:nvPr/>
        </p:nvSpPr>
        <p:spPr>
          <a:xfrm>
            <a:off x="9372600" y="1116013"/>
            <a:ext cx="2786063" cy="3462337"/>
          </a:xfrm>
          <a:prstGeom prst="roundRect">
            <a:avLst/>
          </a:prstGeom>
          <a:noFill/>
          <a:ln>
            <a:solidFill>
              <a:srgbClr val="1E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446" name="Picture 4">
            <a:extLst>
              <a:ext uri="{FF2B5EF4-FFF2-40B4-BE49-F238E27FC236}">
                <a16:creationId xmlns:a16="http://schemas.microsoft.com/office/drawing/2014/main" id="{46D875F6-EAD7-420B-B252-CC002D8C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1141075" y="5494338"/>
            <a:ext cx="1050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TextBox 28">
            <a:extLst>
              <a:ext uri="{FF2B5EF4-FFF2-40B4-BE49-F238E27FC236}">
                <a16:creationId xmlns:a16="http://schemas.microsoft.com/office/drawing/2014/main" id="{F958712F-0166-49F0-9F06-07289A9A4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" y="1123950"/>
            <a:ext cx="22891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t" hangingPunct="1"/>
            <a:r>
              <a:rPr lang="en-IN" altLang="en-US" sz="2200" b="1" dirty="0"/>
              <a:t>Present Effort</a:t>
            </a:r>
          </a:p>
          <a:p>
            <a:pPr algn="ctr" eaLnBrk="1" fontAlgn="t" hangingPunct="1"/>
            <a:r>
              <a:rPr lang="en-IN" altLang="en-US" b="1" dirty="0"/>
              <a:t>(1)</a:t>
            </a:r>
          </a:p>
          <a:p>
            <a:pPr algn="ctr" eaLnBrk="1" fontAlgn="t" hangingPunct="1"/>
            <a:endParaRPr lang="en-IN" altLang="en-US" b="1" dirty="0"/>
          </a:p>
          <a:p>
            <a:pPr algn="ctr" eaLnBrk="1" fontAlgn="t" hangingPunct="1"/>
            <a:r>
              <a:rPr lang="en-IN" altLang="en-US" dirty="0"/>
              <a:t>Studying</a:t>
            </a:r>
          </a:p>
          <a:p>
            <a:pPr algn="ctr" eaLnBrk="1" fontAlgn="t" hangingPunct="1"/>
            <a:r>
              <a:rPr lang="en-IN" altLang="en-US" dirty="0"/>
              <a:t>Doing Internship</a:t>
            </a:r>
          </a:p>
          <a:p>
            <a:pPr algn="ctr" eaLnBrk="1" fontAlgn="t" hangingPunct="1"/>
            <a:r>
              <a:rPr lang="en-IN" altLang="en-US" dirty="0"/>
              <a:t>Attending Coaching</a:t>
            </a:r>
          </a:p>
          <a:p>
            <a:pPr algn="ctr" eaLnBrk="1" fontAlgn="t" hangingPunct="1"/>
            <a:r>
              <a:rPr lang="en-IN" altLang="en-US" dirty="0"/>
              <a:t>Doing </a:t>
            </a:r>
            <a:r>
              <a:rPr lang="en-IN" altLang="en-US" dirty="0" err="1"/>
              <a:t>Articleship</a:t>
            </a:r>
            <a:endParaRPr lang="en-IN" altLang="en-US" dirty="0"/>
          </a:p>
          <a:p>
            <a:pPr algn="ctr" eaLnBrk="1" fontAlgn="t" hangingPunct="1"/>
            <a:r>
              <a:rPr lang="en-IN" altLang="en-US" dirty="0"/>
              <a:t>Doing MBA</a:t>
            </a:r>
          </a:p>
          <a:p>
            <a:pPr algn="ctr" eaLnBrk="1" fontAlgn="t" hangingPunct="1"/>
            <a:r>
              <a:rPr lang="en-IN" altLang="en-US" dirty="0"/>
              <a:t>Researching</a:t>
            </a:r>
          </a:p>
          <a:p>
            <a:pPr algn="ctr" eaLnBrk="1" fontAlgn="t" hangingPunct="1"/>
            <a:r>
              <a:rPr lang="en-IN" altLang="en-US" dirty="0"/>
              <a:t>Painting…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AB7F55-7CF1-4A05-AF38-69E5D02CEA7F}"/>
              </a:ext>
            </a:extLst>
          </p:cNvPr>
          <p:cNvGrpSpPr>
            <a:grpSpLocks/>
          </p:cNvGrpSpPr>
          <p:nvPr/>
        </p:nvGrpSpPr>
        <p:grpSpPr bwMode="auto">
          <a:xfrm>
            <a:off x="2009775" y="1179513"/>
            <a:ext cx="822325" cy="877887"/>
            <a:chOff x="2009776" y="956686"/>
            <a:chExt cx="822325" cy="877887"/>
          </a:xfrm>
        </p:grpSpPr>
        <p:sp>
          <p:nvSpPr>
            <p:cNvPr id="18456" name="TextBox 30">
              <a:extLst>
                <a:ext uri="{FF2B5EF4-FFF2-40B4-BE49-F238E27FC236}">
                  <a16:creationId xmlns:a16="http://schemas.microsoft.com/office/drawing/2014/main" id="{9EBD2670-96F7-4134-B0D0-A03793616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9776" y="1464686"/>
              <a:ext cx="822325" cy="3698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IN" altLang="en-US">
                  <a:solidFill>
                    <a:schemeClr val="bg1"/>
                  </a:solidFill>
                </a:rPr>
                <a:t>Why?</a:t>
              </a:r>
            </a:p>
          </p:txBody>
        </p:sp>
        <p:sp>
          <p:nvSpPr>
            <p:cNvPr id="26" name="Right Arrow 10">
              <a:extLst>
                <a:ext uri="{FF2B5EF4-FFF2-40B4-BE49-F238E27FC236}">
                  <a16:creationId xmlns:a16="http://schemas.microsoft.com/office/drawing/2014/main" id="{9950B785-5F4B-4EEB-BDEF-2F1C89928452}"/>
                </a:ext>
              </a:extLst>
            </p:cNvPr>
            <p:cNvSpPr/>
            <p:nvPr/>
          </p:nvSpPr>
          <p:spPr>
            <a:xfrm>
              <a:off x="2282826" y="956686"/>
              <a:ext cx="274638" cy="322262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C10606-7B7E-4268-A392-DBE0415A90BE}"/>
              </a:ext>
            </a:extLst>
          </p:cNvPr>
          <p:cNvGrpSpPr>
            <a:grpSpLocks/>
          </p:cNvGrpSpPr>
          <p:nvPr/>
        </p:nvGrpSpPr>
        <p:grpSpPr bwMode="auto">
          <a:xfrm>
            <a:off x="4986338" y="1179513"/>
            <a:ext cx="822325" cy="877887"/>
            <a:chOff x="2009776" y="956686"/>
            <a:chExt cx="822325" cy="877887"/>
          </a:xfrm>
        </p:grpSpPr>
        <p:sp>
          <p:nvSpPr>
            <p:cNvPr id="18454" name="TextBox 29">
              <a:extLst>
                <a:ext uri="{FF2B5EF4-FFF2-40B4-BE49-F238E27FC236}">
                  <a16:creationId xmlns:a16="http://schemas.microsoft.com/office/drawing/2014/main" id="{6FD5E862-5891-46B3-BEC3-F690CDA65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9776" y="1464686"/>
              <a:ext cx="822325" cy="3698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IN" altLang="en-US">
                  <a:solidFill>
                    <a:schemeClr val="bg1"/>
                  </a:solidFill>
                </a:rPr>
                <a:t>Why?</a:t>
              </a:r>
            </a:p>
          </p:txBody>
        </p:sp>
        <p:sp>
          <p:nvSpPr>
            <p:cNvPr id="32" name="Right Arrow 10">
              <a:extLst>
                <a:ext uri="{FF2B5EF4-FFF2-40B4-BE49-F238E27FC236}">
                  <a16:creationId xmlns:a16="http://schemas.microsoft.com/office/drawing/2014/main" id="{8A9B4DCF-B820-456F-983B-9C7D685C8898}"/>
                </a:ext>
              </a:extLst>
            </p:cNvPr>
            <p:cNvSpPr/>
            <p:nvPr/>
          </p:nvSpPr>
          <p:spPr>
            <a:xfrm>
              <a:off x="2282826" y="956686"/>
              <a:ext cx="274637" cy="322262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3FF6FE8-9980-46B6-A412-20FF40E980C9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1179513"/>
            <a:ext cx="822325" cy="877887"/>
            <a:chOff x="2009776" y="956686"/>
            <a:chExt cx="822325" cy="877887"/>
          </a:xfrm>
        </p:grpSpPr>
        <p:sp>
          <p:nvSpPr>
            <p:cNvPr id="18452" name="TextBox 34">
              <a:extLst>
                <a:ext uri="{FF2B5EF4-FFF2-40B4-BE49-F238E27FC236}">
                  <a16:creationId xmlns:a16="http://schemas.microsoft.com/office/drawing/2014/main" id="{D9160925-D9CC-49CA-809F-D69141855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9776" y="1464686"/>
              <a:ext cx="822325" cy="3698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IN" altLang="en-US">
                  <a:solidFill>
                    <a:schemeClr val="bg1"/>
                  </a:solidFill>
                </a:rPr>
                <a:t>Why?</a:t>
              </a:r>
            </a:p>
          </p:txBody>
        </p:sp>
        <p:sp>
          <p:nvSpPr>
            <p:cNvPr id="36" name="Right Arrow 10">
              <a:extLst>
                <a:ext uri="{FF2B5EF4-FFF2-40B4-BE49-F238E27FC236}">
                  <a16:creationId xmlns:a16="http://schemas.microsoft.com/office/drawing/2014/main" id="{E6A63BA2-23A3-48BE-BB43-2D5C73D80212}"/>
                </a:ext>
              </a:extLst>
            </p:cNvPr>
            <p:cNvSpPr/>
            <p:nvPr/>
          </p:nvSpPr>
          <p:spPr>
            <a:xfrm>
              <a:off x="2282826" y="956686"/>
              <a:ext cx="274637" cy="322262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110E3C7-558E-417A-8A53-C46F4B900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56238"/>
            <a:ext cx="10302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Symbol" panose="05050102010706020507" pitchFamily="18" charset="2"/>
              <a:buNone/>
            </a:pPr>
            <a:r>
              <a:rPr lang="en-IN" altLang="en-US" b="1">
                <a:solidFill>
                  <a:srgbClr val="FF0000"/>
                </a:solidFill>
              </a:rPr>
              <a:t>Can you see that your basic aspiration is to be happy and prosperous? In continuity?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25" grpId="0" animBg="1"/>
      <p:bldP spid="38" grpId="0"/>
    </p:bldLst>
  </p:timing>
</p:sld>
</file>

<file path=ppt/theme/theme1.xml><?xml version="1.0" encoding="utf-8"?>
<a:theme xmlns:a="http://schemas.openxmlformats.org/drawingml/2006/main" name="UHV Theme 2022">
  <a:themeElements>
    <a:clrScheme name="Corporate Template V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FCAE7"/>
      </a:accent1>
      <a:accent2>
        <a:srgbClr val="A092B4"/>
      </a:accent2>
      <a:accent3>
        <a:srgbClr val="C6C070"/>
      </a:accent3>
      <a:accent4>
        <a:srgbClr val="B7B1A9"/>
      </a:accent4>
      <a:accent5>
        <a:srgbClr val="FCD450"/>
      </a:accent5>
      <a:accent6>
        <a:srgbClr val="B2541A"/>
      </a:accent6>
      <a:hlink>
        <a:srgbClr val="E7925E"/>
      </a:hlink>
      <a:folHlink>
        <a:srgbClr val="2F75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C6C070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B3AE65"/>
        </a:accent6>
        <a:hlink>
          <a:srgbClr val="A092B4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6BBD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ADBADB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A092B4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9184A3"/>
        </a:accent6>
        <a:hlink>
          <a:srgbClr val="C6C070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688D2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B4C3E5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HV Theme 2022" id="{5F44E8CA-FB57-4662-A76B-14A89045FFC5}" vid="{37843496-EC4B-4BDC-BFBD-8302CB373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SLW PPT Template</Template>
  <TotalTime>0</TotalTime>
  <Words>1460</Words>
  <Application>Microsoft Office PowerPoint</Application>
  <PresentationFormat>Widescreen</PresentationFormat>
  <Paragraphs>313</Paragraphs>
  <Slides>18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Wingdings</vt:lpstr>
      <vt:lpstr>UHV Theme 2022</vt:lpstr>
      <vt:lpstr>   UHV-I Session 2   Exploring our Aspirations and Concerns</vt:lpstr>
      <vt:lpstr>Interaction Before Main Session</vt:lpstr>
      <vt:lpstr>Home Assignments</vt:lpstr>
      <vt:lpstr>   UHV-I Session 2   Exploring our Aspirations and Concerns</vt:lpstr>
      <vt:lpstr>Your Aspirations and Concerns</vt:lpstr>
      <vt:lpstr>Your Aspirations and Concerns (sample)</vt:lpstr>
      <vt:lpstr>We want to live a fulfilling life… We are making effort for it</vt:lpstr>
      <vt:lpstr>Evaluation of Effort</vt:lpstr>
      <vt:lpstr>Understanding Basic Aspiration</vt:lpstr>
      <vt:lpstr>Understanding Steps, Ways to fulfil Basic Aspiration</vt:lpstr>
      <vt:lpstr>How Would you Plan Your Life to Fulfil Your Basic Aspiration?</vt:lpstr>
      <vt:lpstr>Only one way of Fulfilling basic aspiration? Or Multiple ways?</vt:lpstr>
      <vt:lpstr>Multiple Ways to Fulfil Our Basic Aspiration</vt:lpstr>
      <vt:lpstr>We can do a similar exploration for our concerns/problems</vt:lpstr>
      <vt:lpstr>Sum Up</vt:lpstr>
      <vt:lpstr>Home Assignment     </vt:lpstr>
      <vt:lpstr>Home Assignment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UHV Slides 2022</cp:keywords>
  <cp:lastModifiedBy/>
  <cp:revision>48</cp:revision>
  <dcterms:created xsi:type="dcterms:W3CDTF">2009-12-17T14:12:44Z</dcterms:created>
  <dcterms:modified xsi:type="dcterms:W3CDTF">2025-05-19T14:09:19Z</dcterms:modified>
</cp:coreProperties>
</file>